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9" r:id="rId5"/>
    <p:sldMasterId id="2147483721" r:id="rId6"/>
    <p:sldMasterId id="2147483734" r:id="rId7"/>
    <p:sldMasterId id="2147483746" r:id="rId8"/>
  </p:sldMasterIdLst>
  <p:notesMasterIdLst>
    <p:notesMasterId r:id="rId38"/>
  </p:notesMasterIdLst>
  <p:handoutMasterIdLst>
    <p:handoutMasterId r:id="rId39"/>
  </p:handoutMasterIdLst>
  <p:sldIdLst>
    <p:sldId id="256" r:id="rId9"/>
    <p:sldId id="307" r:id="rId10"/>
    <p:sldId id="294" r:id="rId11"/>
    <p:sldId id="286" r:id="rId12"/>
    <p:sldId id="292" r:id="rId13"/>
    <p:sldId id="257" r:id="rId14"/>
    <p:sldId id="284" r:id="rId15"/>
    <p:sldId id="259" r:id="rId16"/>
    <p:sldId id="282" r:id="rId17"/>
    <p:sldId id="290" r:id="rId18"/>
    <p:sldId id="318" r:id="rId19"/>
    <p:sldId id="293" r:id="rId20"/>
    <p:sldId id="261" r:id="rId21"/>
    <p:sldId id="296" r:id="rId22"/>
    <p:sldId id="297" r:id="rId23"/>
    <p:sldId id="291" r:id="rId24"/>
    <p:sldId id="298" r:id="rId25"/>
    <p:sldId id="312" r:id="rId26"/>
    <p:sldId id="309" r:id="rId27"/>
    <p:sldId id="310" r:id="rId28"/>
    <p:sldId id="303" r:id="rId29"/>
    <p:sldId id="311" r:id="rId30"/>
    <p:sldId id="300" r:id="rId31"/>
    <p:sldId id="313" r:id="rId32"/>
    <p:sldId id="314" r:id="rId33"/>
    <p:sldId id="315" r:id="rId34"/>
    <p:sldId id="316" r:id="rId35"/>
    <p:sldId id="306" r:id="rId36"/>
    <p:sldId id="319" r:id="rId37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57" autoAdjust="0"/>
  </p:normalViewPr>
  <p:slideViewPr>
    <p:cSldViewPr>
      <p:cViewPr>
        <p:scale>
          <a:sx n="100" d="100"/>
          <a:sy n="100" d="100"/>
        </p:scale>
        <p:origin x="-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045" cy="512460"/>
          </a:xfrm>
          <a:prstGeom prst="rect">
            <a:avLst/>
          </a:prstGeom>
        </p:spPr>
        <p:txBody>
          <a:bodyPr vert="horz" lIns="93772" tIns="46886" rIns="93772" bIns="4688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4380" y="0"/>
            <a:ext cx="3078045" cy="512460"/>
          </a:xfrm>
          <a:prstGeom prst="rect">
            <a:avLst/>
          </a:prstGeom>
        </p:spPr>
        <p:txBody>
          <a:bodyPr vert="horz" lIns="93772" tIns="46886" rIns="93772" bIns="46886" rtlCol="0"/>
          <a:lstStyle>
            <a:lvl1pPr algn="r">
              <a:defRPr sz="1200"/>
            </a:lvl1pPr>
          </a:lstStyle>
          <a:p>
            <a:fld id="{50CFFC5D-4C0C-4B88-89A0-798939FAA867}" type="datetimeFigureOut">
              <a:rPr kumimoji="1" lang="ja-JP" altLang="en-US" smtClean="0"/>
              <a:t>2018/2/15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0531"/>
            <a:ext cx="3078045" cy="512460"/>
          </a:xfrm>
          <a:prstGeom prst="rect">
            <a:avLst/>
          </a:prstGeom>
        </p:spPr>
        <p:txBody>
          <a:bodyPr vert="horz" lIns="93772" tIns="46886" rIns="93772" bIns="4688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4380" y="9720531"/>
            <a:ext cx="3078045" cy="512460"/>
          </a:xfrm>
          <a:prstGeom prst="rect">
            <a:avLst/>
          </a:prstGeom>
        </p:spPr>
        <p:txBody>
          <a:bodyPr vert="horz" lIns="93772" tIns="46886" rIns="93772" bIns="46886" rtlCol="0" anchor="b"/>
          <a:lstStyle>
            <a:lvl1pPr algn="r">
              <a:defRPr sz="1200"/>
            </a:lvl1pPr>
          </a:lstStyle>
          <a:p>
            <a:fld id="{E4F92689-523D-4E3B-A9B6-43EE358112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7484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1731"/>
          </a:xfrm>
          <a:prstGeom prst="rect">
            <a:avLst/>
          </a:prstGeom>
        </p:spPr>
        <p:txBody>
          <a:bodyPr vert="horz" lIns="99069" tIns="49535" rIns="99069" bIns="4953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8" cy="511731"/>
          </a:xfrm>
          <a:prstGeom prst="rect">
            <a:avLst/>
          </a:prstGeom>
        </p:spPr>
        <p:txBody>
          <a:bodyPr vert="horz" lIns="99069" tIns="49535" rIns="99069" bIns="49535" rtlCol="0"/>
          <a:lstStyle>
            <a:lvl1pPr algn="r">
              <a:defRPr sz="1300"/>
            </a:lvl1pPr>
          </a:lstStyle>
          <a:p>
            <a:fld id="{DE8E0E7B-9836-408B-AD3A-15CCD1CE406E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968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9" tIns="49535" rIns="99069" bIns="4953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9069" tIns="49535" rIns="99069" bIns="4953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8" cy="511731"/>
          </a:xfrm>
          <a:prstGeom prst="rect">
            <a:avLst/>
          </a:prstGeom>
        </p:spPr>
        <p:txBody>
          <a:bodyPr vert="horz" lIns="99069" tIns="49535" rIns="99069" bIns="4953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8" cy="511731"/>
          </a:xfrm>
          <a:prstGeom prst="rect">
            <a:avLst/>
          </a:prstGeom>
        </p:spPr>
        <p:txBody>
          <a:bodyPr vert="horz" lIns="99069" tIns="49535" rIns="99069" bIns="49535" rtlCol="0" anchor="b"/>
          <a:lstStyle>
            <a:lvl1pPr algn="r">
              <a:defRPr sz="1300"/>
            </a:lvl1pPr>
          </a:lstStyle>
          <a:p>
            <a:fld id="{5CB3D057-3C02-4C1D-84AB-DA1BA6DC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10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3D057-3C02-4C1D-84AB-DA1BA6DC1FC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85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43CB-143D-45E3-BA8E-8C1068382546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6CC9-B1D8-48DD-B2C9-0EE218C73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3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43CB-143D-45E3-BA8E-8C1068382546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6CC9-B1D8-48DD-B2C9-0EE218C73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50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43CB-143D-45E3-BA8E-8C1068382546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6CC9-B1D8-48DD-B2C9-0EE218C73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43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43CB-143D-45E3-BA8E-8C1068382546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6CC9-B1D8-48DD-B2C9-0EE218C73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00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5118-2154-45A2-9EFE-CBFC52CD2E4B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113A-7C1E-4E8F-A47C-F2D47C15D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07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5118-2154-45A2-9EFE-CBFC52CD2E4B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113A-7C1E-4E8F-A47C-F2D47C15D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88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5118-2154-45A2-9EFE-CBFC52CD2E4B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113A-7C1E-4E8F-A47C-F2D47C15D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77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5118-2154-45A2-9EFE-CBFC52CD2E4B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113A-7C1E-4E8F-A47C-F2D47C15D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9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5118-2154-45A2-9EFE-CBFC52CD2E4B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113A-7C1E-4E8F-A47C-F2D47C15D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8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5118-2154-45A2-9EFE-CBFC52CD2E4B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113A-7C1E-4E8F-A47C-F2D47C15D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25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5118-2154-45A2-9EFE-CBFC52CD2E4B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113A-7C1E-4E8F-A47C-F2D47C15D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2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43CB-143D-45E3-BA8E-8C1068382546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6CC9-B1D8-48DD-B2C9-0EE218C73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50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5118-2154-45A2-9EFE-CBFC52CD2E4B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113A-7C1E-4E8F-A47C-F2D47C15D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17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5118-2154-45A2-9EFE-CBFC52CD2E4B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113A-7C1E-4E8F-A47C-F2D47C15D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92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5118-2154-45A2-9EFE-CBFC52CD2E4B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113A-7C1E-4E8F-A47C-F2D47C15D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7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5118-2154-45A2-9EFE-CBFC52CD2E4B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113A-7C1E-4E8F-A47C-F2D47C15D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62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F677-92E4-4856-A7AE-8CB2FD7CBC3B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5F11-B12D-4E77-8146-0704F0A9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51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F677-92E4-4856-A7AE-8CB2FD7CBC3B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5F11-B12D-4E77-8146-0704F0A9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90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F677-92E4-4856-A7AE-8CB2FD7CBC3B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5F11-B12D-4E77-8146-0704F0A9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789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F677-92E4-4856-A7AE-8CB2FD7CBC3B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5F11-B12D-4E77-8146-0704F0A9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68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F677-92E4-4856-A7AE-8CB2FD7CBC3B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5F11-B12D-4E77-8146-0704F0A9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48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F677-92E4-4856-A7AE-8CB2FD7CBC3B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5F11-B12D-4E77-8146-0704F0A9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2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43CB-143D-45E3-BA8E-8C1068382546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6CC9-B1D8-48DD-B2C9-0EE218C73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704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F677-92E4-4856-A7AE-8CB2FD7CBC3B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5F11-B12D-4E77-8146-0704F0A9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128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F677-92E4-4856-A7AE-8CB2FD7CBC3B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5F11-B12D-4E77-8146-0704F0A9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44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F677-92E4-4856-A7AE-8CB2FD7CBC3B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5F11-B12D-4E77-8146-0704F0A9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53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F677-92E4-4856-A7AE-8CB2FD7CBC3B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5F11-B12D-4E77-8146-0704F0A9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222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F677-92E4-4856-A7AE-8CB2FD7CBC3B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5F11-B12D-4E77-8146-0704F0A9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115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64D2-B78A-4D47-B7EC-E4A6595F39B2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7CF9-AD00-4316-B4A0-84406022E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908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64D2-B78A-4D47-B7EC-E4A6595F39B2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7CF9-AD00-4316-B4A0-84406022E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58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64D2-B78A-4D47-B7EC-E4A6595F39B2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7CF9-AD00-4316-B4A0-84406022E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732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64D2-B78A-4D47-B7EC-E4A6595F39B2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7CF9-AD00-4316-B4A0-84406022E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553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64D2-B78A-4D47-B7EC-E4A6595F39B2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7CF9-AD00-4316-B4A0-84406022E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43CB-143D-45E3-BA8E-8C1068382546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6CC9-B1D8-48DD-B2C9-0EE218C73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377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64D2-B78A-4D47-B7EC-E4A6595F39B2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7CF9-AD00-4316-B4A0-84406022E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603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64D2-B78A-4D47-B7EC-E4A6595F39B2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7CF9-AD00-4316-B4A0-84406022E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932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64D2-B78A-4D47-B7EC-E4A6595F39B2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7CF9-AD00-4316-B4A0-84406022E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337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64D2-B78A-4D47-B7EC-E4A6595F39B2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7CF9-AD00-4316-B4A0-84406022E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929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64D2-B78A-4D47-B7EC-E4A6595F39B2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7CF9-AD00-4316-B4A0-84406022E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405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64D2-B78A-4D47-B7EC-E4A6595F39B2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7CF9-AD00-4316-B4A0-84406022E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897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0980-6221-4676-A182-10A6F9818987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C941-FB3B-4F09-97D4-D9D9F5AF6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855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0980-6221-4676-A182-10A6F9818987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C941-FB3B-4F09-97D4-D9D9F5AF6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54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0980-6221-4676-A182-10A6F9818987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C941-FB3B-4F09-97D4-D9D9F5AF6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901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0980-6221-4676-A182-10A6F9818987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C941-FB3B-4F09-97D4-D9D9F5AF6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01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43CB-143D-45E3-BA8E-8C1068382546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6CC9-B1D8-48DD-B2C9-0EE218C73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366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0980-6221-4676-A182-10A6F9818987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C941-FB3B-4F09-97D4-D9D9F5AF6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854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0980-6221-4676-A182-10A6F9818987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C941-FB3B-4F09-97D4-D9D9F5AF6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307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0980-6221-4676-A182-10A6F9818987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C941-FB3B-4F09-97D4-D9D9F5AF6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137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0980-6221-4676-A182-10A6F9818987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C941-FB3B-4F09-97D4-D9D9F5AF6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984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0980-6221-4676-A182-10A6F9818987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C941-FB3B-4F09-97D4-D9D9F5AF6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129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0980-6221-4676-A182-10A6F9818987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C941-FB3B-4F09-97D4-D9D9F5AF6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884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0980-6221-4676-A182-10A6F9818987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C941-FB3B-4F09-97D4-D9D9F5AF6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470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3F533-AD07-4506-B7DA-0B6C168ADFEA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5E93D0-D47B-407C-8603-F52545FCF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708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3F533-AD07-4506-B7DA-0B6C168ADFEA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5E93D0-D47B-407C-8603-F52545FCF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505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3F533-AD07-4506-B7DA-0B6C168ADFEA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5E93D0-D47B-407C-8603-F52545FCF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65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43CB-143D-45E3-BA8E-8C1068382546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6CC9-B1D8-48DD-B2C9-0EE218C73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63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3F533-AD07-4506-B7DA-0B6C168ADFEA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5E93D0-D47B-407C-8603-F52545FCF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374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3F533-AD07-4506-B7DA-0B6C168ADFEA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5E93D0-D47B-407C-8603-F52545FCF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568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3F533-AD07-4506-B7DA-0B6C168ADFEA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5E93D0-D47B-407C-8603-F52545FCF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431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3F533-AD07-4506-B7DA-0B6C168ADFEA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5E93D0-D47B-407C-8603-F52545FCF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139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3F533-AD07-4506-B7DA-0B6C168ADFEA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5E93D0-D47B-407C-8603-F52545FCF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421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3F533-AD07-4506-B7DA-0B6C168ADFEA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5E93D0-D47B-407C-8603-F52545FCF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438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3F533-AD07-4506-B7DA-0B6C168ADFEA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5E93D0-D47B-407C-8603-F52545FCF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461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3F533-AD07-4506-B7DA-0B6C168ADFEA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5E93D0-D47B-407C-8603-F52545FCF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807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4956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DA5A-7A2C-4394-9EFD-CF7AA4BC2B4E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207B-BC12-4573-8B1F-43DBFF324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9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43CB-143D-45E3-BA8E-8C1068382546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6CC9-B1D8-48DD-B2C9-0EE218C73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28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DA5A-7A2C-4394-9EFD-CF7AA4BC2B4E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207B-BC12-4573-8B1F-43DBFF324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296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DA5A-7A2C-4394-9EFD-CF7AA4BC2B4E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207B-BC12-4573-8B1F-43DBFF324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466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DA5A-7A2C-4394-9EFD-CF7AA4BC2B4E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207B-BC12-4573-8B1F-43DBFF324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410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DA5A-7A2C-4394-9EFD-CF7AA4BC2B4E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207B-BC12-4573-8B1F-43DBFF324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056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DA5A-7A2C-4394-9EFD-CF7AA4BC2B4E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207B-BC12-4573-8B1F-43DBFF324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602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DA5A-7A2C-4394-9EFD-CF7AA4BC2B4E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207B-BC12-4573-8B1F-43DBFF324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620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DA5A-7A2C-4394-9EFD-CF7AA4BC2B4E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207B-BC12-4573-8B1F-43DBFF324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972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DA5A-7A2C-4394-9EFD-CF7AA4BC2B4E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207B-BC12-4573-8B1F-43DBFF324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686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DA5A-7A2C-4394-9EFD-CF7AA4BC2B4E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207B-BC12-4573-8B1F-43DBFF324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254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DA5A-7A2C-4394-9EFD-CF7AA4BC2B4E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207B-BC12-4573-8B1F-43DBFF324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2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43CB-143D-45E3-BA8E-8C1068382546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6CC9-B1D8-48DD-B2C9-0EE218C73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73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7E2F5-DAB7-471F-808E-8DD7B6FFC470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050CD1-F49D-454D-94E5-C41458516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482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7E2F5-DAB7-471F-808E-8DD7B6FFC470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050CD1-F49D-454D-94E5-C41458516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344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7E2F5-DAB7-471F-808E-8DD7B6FFC470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050CD1-F49D-454D-94E5-C41458516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130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7E2F5-DAB7-471F-808E-8DD7B6FFC470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050CD1-F49D-454D-94E5-C41458516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507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7E2F5-DAB7-471F-808E-8DD7B6FFC470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050CD1-F49D-454D-94E5-C41458516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608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7E2F5-DAB7-471F-808E-8DD7B6FFC470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050CD1-F49D-454D-94E5-C41458516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243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7E2F5-DAB7-471F-808E-8DD7B6FFC470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050CD1-F49D-454D-94E5-C41458516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027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7E2F5-DAB7-471F-808E-8DD7B6FFC470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050CD1-F49D-454D-94E5-C41458516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796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7E2F5-DAB7-471F-808E-8DD7B6FFC470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050CD1-F49D-454D-94E5-C41458516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145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7E2F5-DAB7-471F-808E-8DD7B6FFC470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050CD1-F49D-454D-94E5-C41458516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49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43CB-143D-45E3-BA8E-8C1068382546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6CC9-B1D8-48DD-B2C9-0EE218C73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29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7E2F5-DAB7-471F-808E-8DD7B6FFC470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050CD1-F49D-454D-94E5-C41458516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5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543CB-143D-45E3-BA8E-8C1068382546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66CC9-B1D8-48DD-B2C9-0EE218C73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6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15118-2154-45A2-9EFE-CBFC52CD2E4B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C113A-7C1E-4E8F-A47C-F2D47C15D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3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BF677-92E4-4856-A7AE-8CB2FD7CBC3B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B5F11-B12D-4E77-8146-0704F0A9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5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D64D2-B78A-4D47-B7EC-E4A6595F39B2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37CF9-AD00-4316-B4A0-84406022E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0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80980-6221-4676-A182-10A6F9818987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FC941-FB3B-4F09-97D4-D9D9F5AF6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1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49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3DA5A-7A2C-4394-9EFD-CF7AA4BC2B4E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5207B-BC12-4573-8B1F-43DBFF324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8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10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mijpn.com" TargetMode="External"/><Relationship Id="rId2" Type="http://schemas.openxmlformats.org/officeDocument/2006/relationships/hyperlink" Target="https://www.mijpn.com/" TargetMode="External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2200" b="1" dirty="0" smtClean="0"/>
              <a:t>メジャーメンツインターナショナル</a:t>
            </a:r>
            <a:r>
              <a:rPr lang="ja-JP" altLang="en-US" sz="2200" b="1" dirty="0"/>
              <a:t>の計測技術</a:t>
            </a:r>
            <a:r>
              <a:rPr lang="ja-JP" altLang="en-US" sz="2200" b="1" dirty="0" smtClean="0"/>
              <a:t>紹介</a:t>
            </a:r>
            <a:r>
              <a:rPr lang="en-US" altLang="ja-JP" sz="2200" b="1" dirty="0"/>
              <a:t/>
            </a:r>
            <a:br>
              <a:rPr lang="en-US" altLang="ja-JP" sz="2200" b="1" dirty="0"/>
            </a:br>
            <a:r>
              <a:rPr lang="ja-JP" altLang="en-US" sz="2200" b="1" dirty="0"/>
              <a:t>電流比較型抵抗ブリッジ </a:t>
            </a:r>
            <a:r>
              <a:rPr lang="en-US" altLang="ja-JP" sz="2200" b="1" dirty="0"/>
              <a:t>6010D </a:t>
            </a:r>
            <a:r>
              <a:rPr lang="ja-JP" altLang="en-US" sz="2200" b="1" dirty="0"/>
              <a:t>の概要説明</a:t>
            </a:r>
            <a:endParaRPr lang="en-US" sz="2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219200"/>
          </a:xfrm>
        </p:spPr>
        <p:txBody>
          <a:bodyPr/>
          <a:lstStyle/>
          <a:p>
            <a:r>
              <a:rPr lang="ja-JP" altLang="en-US" sz="2000" dirty="0" smtClean="0"/>
              <a:t>上山和英</a:t>
            </a:r>
            <a:endParaRPr lang="en-US" sz="2000" dirty="0" smtClean="0"/>
          </a:p>
          <a:p>
            <a:r>
              <a:rPr lang="ja-JP" altLang="en-US" sz="2000" b="1" dirty="0"/>
              <a:t>メジャーメンツインターナショナルジャパン</a:t>
            </a:r>
            <a:r>
              <a:rPr lang="en-US" altLang="ja-JP" sz="2000" b="1" dirty="0"/>
              <a:t/>
            </a:r>
            <a:br>
              <a:rPr lang="en-US" altLang="ja-JP" sz="2000" b="1" dirty="0"/>
            </a:br>
            <a:r>
              <a:rPr lang="ja-JP" altLang="en-US" sz="2000" dirty="0" smtClean="0"/>
              <a:t>ホームページ：</a:t>
            </a:r>
            <a:r>
              <a:rPr lang="en-GB" altLang="ja-JP" sz="2000" dirty="0">
                <a:hlinkClick r:id="rId2"/>
              </a:rPr>
              <a:t>https://www.mijpn.com</a:t>
            </a:r>
            <a:r>
              <a:rPr lang="en-GB" altLang="ja-JP" sz="2000" dirty="0" smtClean="0">
                <a:hlinkClick r:id="rId2"/>
              </a:rPr>
              <a:t>/</a:t>
            </a:r>
            <a:endParaRPr lang="en-GB" altLang="ja-JP" sz="2000" dirty="0"/>
          </a:p>
          <a:p>
            <a:r>
              <a:rPr lang="ja-JP" altLang="en-US" sz="2000" dirty="0" smtClean="0"/>
              <a:t>メール：</a:t>
            </a:r>
            <a:r>
              <a:rPr lang="en-US" altLang="ja-JP" sz="2000" dirty="0" smtClean="0">
                <a:hlinkClick r:id="rId3"/>
              </a:rPr>
              <a:t>info@mijpn.com</a:t>
            </a:r>
            <a:endParaRPr lang="en-US" altLang="ja-JP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5674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75"/>
          <a:stretch/>
        </p:blipFill>
        <p:spPr>
          <a:xfrm>
            <a:off x="152400" y="1066800"/>
            <a:ext cx="8802205" cy="457200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4553502" y="5562600"/>
            <a:ext cx="420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ブリッジのインターチェンジエラー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1102" y="1044714"/>
            <a:ext cx="7924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DCC</a:t>
            </a:r>
            <a:r>
              <a:rPr kumimoji="1" lang="ja-JP" altLang="en-US" sz="2000" dirty="0" smtClean="0"/>
              <a:t>方式の校正は、被校正の抵抗器に各々、発生電圧が同じになるように電流を個別に流して、その電流比から抵抗比を求めます。</a:t>
            </a:r>
            <a:endParaRPr kumimoji="1" lang="ja-JP" altLang="en-US" sz="2000" dirty="0"/>
          </a:p>
        </p:txBody>
      </p:sp>
      <p:sp>
        <p:nvSpPr>
          <p:cNvPr id="3" name="左矢印 2"/>
          <p:cNvSpPr/>
          <p:nvPr/>
        </p:nvSpPr>
        <p:spPr>
          <a:xfrm>
            <a:off x="1905000" y="3429000"/>
            <a:ext cx="304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左矢印 5"/>
          <p:cNvSpPr/>
          <p:nvPr/>
        </p:nvSpPr>
        <p:spPr>
          <a:xfrm>
            <a:off x="2971800" y="3429000"/>
            <a:ext cx="304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0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0650" y="457200"/>
            <a:ext cx="6254750" cy="609600"/>
          </a:xfrm>
        </p:spPr>
        <p:txBody>
          <a:bodyPr/>
          <a:lstStyle/>
          <a:p>
            <a:pPr eaLnBrk="1" hangingPunct="1"/>
            <a:r>
              <a:rPr lang="en-US" altLang="ja-JP" smtClean="0">
                <a:solidFill>
                  <a:srgbClr val="FF0000"/>
                </a:solidFill>
                <a:ea typeface="ＭＳ Ｐゴシック" pitchFamily="50" charset="-128"/>
              </a:rPr>
              <a:t>6010 </a:t>
            </a:r>
            <a:r>
              <a:rPr lang="ja-JP" altLang="en-US" smtClean="0">
                <a:solidFill>
                  <a:srgbClr val="FF0000"/>
                </a:solidFill>
                <a:ea typeface="ＭＳ Ｐゴシック" pitchFamily="50" charset="-128"/>
              </a:rPr>
              <a:t>計測不確かさ</a:t>
            </a:r>
            <a:endParaRPr lang="en-US" altLang="ja-JP" smtClean="0">
              <a:solidFill>
                <a:srgbClr val="FF0000"/>
              </a:solidFill>
              <a:ea typeface="ＭＳ Ｐゴシック" pitchFamily="50" charset="-128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458200" cy="4267200"/>
          </a:xfrm>
        </p:spPr>
        <p:txBody>
          <a:bodyPr/>
          <a:lstStyle/>
          <a:p>
            <a:pPr eaLnBrk="1" hangingPunct="1"/>
            <a:r>
              <a:rPr lang="en-US" altLang="ja-JP" sz="3600" smtClean="0">
                <a:ea typeface="ＭＳ Ｐゴシック" pitchFamily="50" charset="-128"/>
              </a:rPr>
              <a:t>{ </a:t>
            </a:r>
            <a:r>
              <a:rPr lang="en-US" altLang="ja-JP" sz="3600" i="1" smtClean="0">
                <a:ea typeface="ＭＳ Ｐゴシック" pitchFamily="50" charset="-128"/>
              </a:rPr>
              <a:t>Rs </a:t>
            </a:r>
            <a:r>
              <a:rPr lang="en-US" altLang="ja-JP" sz="3600" i="1" baseline="-25000" smtClean="0">
                <a:ea typeface="ＭＳ Ｐゴシック" pitchFamily="50" charset="-128"/>
              </a:rPr>
              <a:t>unc</a:t>
            </a:r>
            <a:r>
              <a:rPr lang="en-US" altLang="ja-JP" sz="3600" i="1" smtClean="0">
                <a:ea typeface="ＭＳ Ｐゴシック" pitchFamily="50" charset="-128"/>
              </a:rPr>
              <a:t> </a:t>
            </a:r>
            <a:r>
              <a:rPr lang="en-US" altLang="ja-JP" sz="3600" i="1" baseline="30000" smtClean="0">
                <a:ea typeface="ＭＳ Ｐゴシック" pitchFamily="50" charset="-128"/>
              </a:rPr>
              <a:t>2</a:t>
            </a:r>
            <a:r>
              <a:rPr lang="en-US" altLang="ja-JP" sz="3600" i="1" smtClean="0">
                <a:ea typeface="ＭＳ Ｐゴシック" pitchFamily="50" charset="-128"/>
              </a:rPr>
              <a:t> + 6010</a:t>
            </a:r>
            <a:r>
              <a:rPr lang="en-US" altLang="ja-JP" sz="3600" i="1" baseline="-25000" smtClean="0">
                <a:ea typeface="ＭＳ Ｐゴシック" pitchFamily="50" charset="-128"/>
              </a:rPr>
              <a:t>unc</a:t>
            </a:r>
            <a:r>
              <a:rPr lang="en-US" altLang="ja-JP" sz="3600" i="1" baseline="30000" smtClean="0">
                <a:ea typeface="ＭＳ Ｐゴシック" pitchFamily="50" charset="-128"/>
              </a:rPr>
              <a:t>2</a:t>
            </a:r>
            <a:r>
              <a:rPr lang="en-US" altLang="ja-JP" sz="3600" i="1" smtClean="0">
                <a:ea typeface="ＭＳ Ｐゴシック" pitchFamily="50" charset="-128"/>
              </a:rPr>
              <a:t> + 6010</a:t>
            </a:r>
            <a:r>
              <a:rPr lang="en-US" altLang="ja-JP" sz="3600" i="1" baseline="-25000" smtClean="0">
                <a:ea typeface="ＭＳ Ｐゴシック" pitchFamily="50" charset="-128"/>
              </a:rPr>
              <a:t>sd</a:t>
            </a:r>
            <a:r>
              <a:rPr lang="en-US" altLang="ja-JP" sz="3600" i="1" smtClean="0">
                <a:ea typeface="ＭＳ Ｐゴシック" pitchFamily="50" charset="-128"/>
              </a:rPr>
              <a:t> </a:t>
            </a:r>
            <a:r>
              <a:rPr lang="en-US" altLang="ja-JP" sz="3600" i="1" baseline="30000" smtClean="0">
                <a:ea typeface="ＭＳ Ｐゴシック" pitchFamily="50" charset="-128"/>
              </a:rPr>
              <a:t>2</a:t>
            </a:r>
            <a:r>
              <a:rPr lang="en-US" altLang="ja-JP" sz="3600" i="1" smtClean="0">
                <a:ea typeface="ＭＳ Ｐゴシック" pitchFamily="50" charset="-128"/>
              </a:rPr>
              <a:t> </a:t>
            </a:r>
            <a:r>
              <a:rPr lang="en-US" altLang="ja-JP" sz="3600" smtClean="0">
                <a:ea typeface="ＭＳ Ｐゴシック" pitchFamily="50" charset="-128"/>
              </a:rPr>
              <a:t>}</a:t>
            </a:r>
            <a:r>
              <a:rPr lang="en-US" altLang="ja-JP" sz="3600" baseline="30000" smtClean="0">
                <a:ea typeface="ＭＳ Ｐゴシック" pitchFamily="50" charset="-128"/>
              </a:rPr>
              <a:t> 0.5 </a:t>
            </a:r>
          </a:p>
          <a:p>
            <a:pPr lvl="1" eaLnBrk="1" hangingPunct="1"/>
            <a:endParaRPr lang="en-US" altLang="ja-JP" sz="2300" smtClean="0">
              <a:ea typeface="ＭＳ Ｐゴシック" pitchFamily="50" charset="-128"/>
            </a:endParaRPr>
          </a:p>
          <a:p>
            <a:pPr lvl="1" eaLnBrk="1" hangingPunct="1"/>
            <a:r>
              <a:rPr lang="ja-JP" altLang="en-US" sz="2300" smtClean="0">
                <a:ea typeface="ＭＳ Ｐゴシック" pitchFamily="50" charset="-128"/>
              </a:rPr>
              <a:t>計測結果の１セットで</a:t>
            </a:r>
            <a:r>
              <a:rPr lang="en-US" altLang="ja-JP" sz="2300" smtClean="0">
                <a:ea typeface="ＭＳ Ｐゴシック" pitchFamily="50" charset="-128"/>
              </a:rPr>
              <a:t> </a:t>
            </a:r>
          </a:p>
          <a:p>
            <a:pPr lvl="1" eaLnBrk="1" hangingPunct="1">
              <a:buFontTx/>
              <a:buNone/>
            </a:pPr>
            <a:endParaRPr lang="en-US" altLang="ja-JP" sz="2300" smtClean="0">
              <a:ea typeface="ＭＳ Ｐゴシック" pitchFamily="50" charset="-128"/>
            </a:endParaRPr>
          </a:p>
          <a:p>
            <a:pPr lvl="1" eaLnBrk="1" hangingPunct="1"/>
            <a:r>
              <a:rPr lang="en-US" altLang="ja-JP" sz="2400" smtClean="0">
                <a:ea typeface="ＭＳ Ｐゴシック" pitchFamily="50" charset="-128"/>
              </a:rPr>
              <a:t>Rs</a:t>
            </a:r>
            <a:r>
              <a:rPr lang="en-US" altLang="ja-JP" sz="2400" baseline="-25000" smtClean="0">
                <a:ea typeface="ＭＳ Ｐゴシック" pitchFamily="50" charset="-128"/>
              </a:rPr>
              <a:t>unc</a:t>
            </a:r>
            <a:r>
              <a:rPr lang="en-US" altLang="ja-JP" sz="2400" smtClean="0">
                <a:ea typeface="ＭＳ Ｐゴシック" pitchFamily="50" charset="-128"/>
              </a:rPr>
              <a:t> </a:t>
            </a:r>
            <a:r>
              <a:rPr lang="ja-JP" altLang="en-US" sz="2400" smtClean="0">
                <a:ea typeface="ＭＳ Ｐゴシック" pitchFamily="50" charset="-128"/>
              </a:rPr>
              <a:t>は標準抵抗の抵抗値不確かさ</a:t>
            </a:r>
            <a:endParaRPr lang="en-US" altLang="ja-JP" sz="2400" smtClean="0">
              <a:ea typeface="ＭＳ Ｐゴシック" pitchFamily="50" charset="-128"/>
            </a:endParaRPr>
          </a:p>
          <a:p>
            <a:pPr lvl="1" eaLnBrk="1" hangingPunct="1">
              <a:buFontTx/>
              <a:buNone/>
            </a:pPr>
            <a:endParaRPr lang="en-US" altLang="ja-JP" sz="2400" smtClean="0">
              <a:ea typeface="ＭＳ Ｐゴシック" pitchFamily="50" charset="-128"/>
            </a:endParaRPr>
          </a:p>
          <a:p>
            <a:pPr lvl="2" eaLnBrk="1" hangingPunct="1"/>
            <a:r>
              <a:rPr lang="en-US" altLang="ja-JP" sz="2400" smtClean="0">
                <a:ea typeface="ＭＳ Ｐゴシック" pitchFamily="50" charset="-128"/>
              </a:rPr>
              <a:t>6010</a:t>
            </a:r>
            <a:r>
              <a:rPr lang="en-US" altLang="ja-JP" sz="2400" baseline="-25000" smtClean="0">
                <a:ea typeface="ＭＳ Ｐゴシック" pitchFamily="50" charset="-128"/>
              </a:rPr>
              <a:t>unc</a:t>
            </a:r>
            <a:r>
              <a:rPr lang="en-US" altLang="ja-JP" sz="2400" smtClean="0">
                <a:ea typeface="ＭＳ Ｐゴシック" pitchFamily="50" charset="-128"/>
              </a:rPr>
              <a:t> </a:t>
            </a:r>
            <a:r>
              <a:rPr lang="ja-JP" altLang="en-US" sz="2400" smtClean="0">
                <a:ea typeface="ＭＳ Ｐゴシック" pitchFamily="50" charset="-128"/>
              </a:rPr>
              <a:t>はブリッジの不確かさ</a:t>
            </a:r>
            <a:endParaRPr lang="en-US" altLang="ja-JP" sz="2400" smtClean="0">
              <a:ea typeface="ＭＳ Ｐゴシック" pitchFamily="50" charset="-128"/>
            </a:endParaRPr>
          </a:p>
          <a:p>
            <a:pPr lvl="2" eaLnBrk="1" hangingPunct="1"/>
            <a:endParaRPr lang="en-US" altLang="ja-JP" sz="2400" smtClean="0">
              <a:ea typeface="ＭＳ Ｐゴシック" pitchFamily="50" charset="-128"/>
            </a:endParaRPr>
          </a:p>
          <a:p>
            <a:pPr lvl="2" eaLnBrk="1" hangingPunct="1"/>
            <a:r>
              <a:rPr lang="en-US" altLang="ja-JP" sz="2400" smtClean="0">
                <a:ea typeface="ＭＳ Ｐゴシック" pitchFamily="50" charset="-128"/>
              </a:rPr>
              <a:t>6010</a:t>
            </a:r>
            <a:r>
              <a:rPr lang="en-US" altLang="ja-JP" sz="2400" baseline="-25000" smtClean="0">
                <a:ea typeface="ＭＳ Ｐゴシック" pitchFamily="50" charset="-128"/>
              </a:rPr>
              <a:t>sd</a:t>
            </a:r>
            <a:r>
              <a:rPr lang="en-US" altLang="ja-JP" sz="2400" smtClean="0">
                <a:ea typeface="ＭＳ Ｐゴシック" pitchFamily="50" charset="-128"/>
              </a:rPr>
              <a:t> </a:t>
            </a:r>
            <a:r>
              <a:rPr lang="ja-JP" altLang="en-US" sz="2400" smtClean="0">
                <a:ea typeface="ＭＳ Ｐゴシック" pitchFamily="50" charset="-128"/>
              </a:rPr>
              <a:t>は計測結果の標準偏差</a:t>
            </a:r>
            <a:r>
              <a:rPr lang="en-US" altLang="ja-JP" sz="2400" smtClean="0">
                <a:ea typeface="ＭＳ Ｐゴシック" pitchFamily="50" charset="-128"/>
              </a:rPr>
              <a:t>	</a:t>
            </a:r>
          </a:p>
          <a:p>
            <a:pPr eaLnBrk="1" hangingPunct="1">
              <a:buFontTx/>
              <a:buNone/>
            </a:pPr>
            <a:endParaRPr lang="en-US" altLang="ja-JP" sz="2400" baseline="30000" smtClean="0">
              <a:ea typeface="ＭＳ Ｐゴシック" pitchFamily="50" charset="-128"/>
            </a:endParaRPr>
          </a:p>
          <a:p>
            <a:pPr eaLnBrk="1" hangingPunct="1"/>
            <a:endParaRPr lang="en-US" altLang="ja-JP" sz="2400" smtClean="0"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823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075494"/>
            <a:ext cx="8686800" cy="1470025"/>
          </a:xfrm>
        </p:spPr>
        <p:txBody>
          <a:bodyPr/>
          <a:lstStyle/>
          <a:p>
            <a:r>
              <a:rPr lang="en-US" sz="4000" dirty="0" smtClean="0"/>
              <a:t>High Resistance Measurement Systems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505" b="-259"/>
          <a:stretch/>
        </p:blipFill>
        <p:spPr>
          <a:xfrm>
            <a:off x="-2945" y="1103890"/>
            <a:ext cx="9146945" cy="565251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752600" y="990600"/>
            <a:ext cx="6400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高抵抗</a:t>
            </a:r>
            <a:r>
              <a:rPr lang="ja-JP" altLang="en-US" sz="4000" dirty="0"/>
              <a:t>校正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2187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5257800" cy="580293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B0F0"/>
                </a:solidFill>
              </a:rPr>
              <a:t>10k Ω</a:t>
            </a:r>
            <a:r>
              <a:rPr kumimoji="1" lang="ja-JP" altLang="en-US" dirty="0" smtClean="0">
                <a:solidFill>
                  <a:srgbClr val="00B0F0"/>
                </a:solidFill>
              </a:rPr>
              <a:t>から１０</a:t>
            </a:r>
            <a:r>
              <a:rPr kumimoji="1" lang="en-US" altLang="ja-JP" dirty="0" smtClean="0">
                <a:solidFill>
                  <a:srgbClr val="00B0F0"/>
                </a:solidFill>
              </a:rPr>
              <a:t>GΩ</a:t>
            </a:r>
            <a:r>
              <a:rPr kumimoji="1" lang="ja-JP" altLang="en-US" dirty="0" smtClean="0">
                <a:solidFill>
                  <a:srgbClr val="00B0F0"/>
                </a:solidFill>
              </a:rPr>
              <a:t>の抵抗</a:t>
            </a:r>
            <a:r>
              <a:rPr kumimoji="1" lang="ja-JP" altLang="en-US" dirty="0">
                <a:solidFill>
                  <a:srgbClr val="00B0F0"/>
                </a:solidFill>
              </a:rPr>
              <a:t>トレーサビリティの維持に</a:t>
            </a:r>
            <a:r>
              <a:rPr kumimoji="1" lang="ja-JP" altLang="en-US" dirty="0" smtClean="0">
                <a:solidFill>
                  <a:srgbClr val="00B0F0"/>
                </a:solidFill>
              </a:rPr>
              <a:t>はバイナリー電圧分圧器を活用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2384902"/>
            <a:ext cx="3124200" cy="20574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ja-JP" altLang="en-US" sz="2000" dirty="0" smtClean="0">
                <a:latin typeface="Times New Roman" pitchFamily="18" charset="0"/>
              </a:rPr>
              <a:t>バイナリー電圧分圧器（</a:t>
            </a:r>
            <a:r>
              <a:rPr lang="en-US" altLang="ja-JP" sz="2000" dirty="0" smtClean="0">
                <a:latin typeface="Times New Roman" pitchFamily="18" charset="0"/>
              </a:rPr>
              <a:t>BVD)</a:t>
            </a:r>
            <a:r>
              <a:rPr lang="ja-JP" altLang="en-US" sz="2000" dirty="0" smtClean="0">
                <a:latin typeface="Times New Roman" pitchFamily="18" charset="0"/>
              </a:rPr>
              <a:t>は二つの抵抗器を直列に接続し、電流を流し、発生電圧を計測、比を求めます。</a:t>
            </a:r>
            <a:endParaRPr lang="en-US" altLang="en-US" sz="2000" dirty="0" smtClean="0"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5111750" cy="296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5053111"/>
            <a:ext cx="4918013" cy="1100039"/>
          </a:xfrm>
          <a:prstGeom prst="rect">
            <a:avLst/>
          </a:prstGeom>
        </p:spPr>
      </p:pic>
      <p:sp>
        <p:nvSpPr>
          <p:cNvPr id="6" name="左矢印 5"/>
          <p:cNvSpPr/>
          <p:nvPr/>
        </p:nvSpPr>
        <p:spPr>
          <a:xfrm>
            <a:off x="8763000" y="2667000"/>
            <a:ext cx="304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左矢印 6"/>
          <p:cNvSpPr/>
          <p:nvPr/>
        </p:nvSpPr>
        <p:spPr>
          <a:xfrm>
            <a:off x="8763000" y="3733800"/>
            <a:ext cx="304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449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6" t="16602" r="7535" b="7577"/>
          <a:stretch/>
        </p:blipFill>
        <p:spPr>
          <a:xfrm>
            <a:off x="76200" y="1014662"/>
            <a:ext cx="9010652" cy="569093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790575"/>
            <a:ext cx="8382000" cy="96653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2800" dirty="0" smtClean="0">
                <a:solidFill>
                  <a:srgbClr val="00B0F0"/>
                </a:solidFill>
              </a:rPr>
              <a:t>100k Ω</a:t>
            </a:r>
            <a:r>
              <a:rPr kumimoji="1" lang="ja-JP" altLang="en-US" sz="2800" dirty="0" smtClean="0">
                <a:solidFill>
                  <a:srgbClr val="00B0F0"/>
                </a:solidFill>
              </a:rPr>
              <a:t>以上の抵抗トレーサビリティの維持</a:t>
            </a:r>
            <a:endParaRPr kumimoji="1" lang="en-US" altLang="ja-JP" sz="2800" dirty="0" smtClean="0">
              <a:solidFill>
                <a:srgbClr val="00B0F0"/>
              </a:solidFill>
            </a:endParaRPr>
          </a:p>
          <a:p>
            <a:r>
              <a:rPr kumimoji="1" lang="ja-JP" altLang="en-US" sz="2800" dirty="0" err="1" smtClean="0">
                <a:solidFill>
                  <a:srgbClr val="00B0F0"/>
                </a:solidFill>
              </a:rPr>
              <a:t>には</a:t>
            </a:r>
            <a:r>
              <a:rPr kumimoji="1" lang="ja-JP" altLang="en-US" sz="2800" dirty="0" smtClean="0">
                <a:solidFill>
                  <a:srgbClr val="00B0F0"/>
                </a:solidFill>
              </a:rPr>
              <a:t>バイナリー電圧分圧器を活用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800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075494"/>
            <a:ext cx="8686800" cy="1470025"/>
          </a:xfrm>
        </p:spPr>
        <p:txBody>
          <a:bodyPr/>
          <a:lstStyle/>
          <a:p>
            <a:r>
              <a:rPr lang="ja-JP" altLang="en-US" sz="4000" dirty="0" smtClean="0"/>
              <a:t>超高抵抗校正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967807"/>
            <a:ext cx="6400800" cy="1752600"/>
          </a:xfrm>
        </p:spPr>
        <p:txBody>
          <a:bodyPr/>
          <a:lstStyle/>
          <a:p>
            <a:r>
              <a:rPr lang="en-US" dirty="0" smtClean="0"/>
              <a:t>10 M</a:t>
            </a:r>
            <a:r>
              <a:rPr lang="el-GR" dirty="0" smtClean="0"/>
              <a:t>Ω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10 P</a:t>
            </a:r>
            <a:r>
              <a:rPr lang="el-GR" dirty="0" smtClean="0"/>
              <a:t>Ω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1" y="2667001"/>
            <a:ext cx="9017169" cy="40385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638800" y="3200400"/>
            <a:ext cx="3429000" cy="34290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2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225503"/>
            <a:ext cx="8229600" cy="400050"/>
          </a:xfrm>
        </p:spPr>
        <p:txBody>
          <a:bodyPr/>
          <a:lstStyle/>
          <a:p>
            <a:pPr algn="ctr"/>
            <a:r>
              <a:rPr lang="ja-JP" altLang="en-US" sz="2800" dirty="0" smtClean="0"/>
              <a:t>デュアルソースブリッジ</a:t>
            </a:r>
            <a:r>
              <a:rPr lang="en-US" sz="2800" dirty="0" smtClean="0"/>
              <a:t> (DSB)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86000"/>
            <a:ext cx="3200400" cy="39624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1600" i="1" dirty="0"/>
              <a:t>The DSB is balanced by adjusting one or both voltage sources and at zero balance on </a:t>
            </a:r>
            <a:r>
              <a:rPr lang="en-US" altLang="en-US" sz="1600" i="1" dirty="0" smtClean="0"/>
              <a:t>the </a:t>
            </a:r>
            <a:r>
              <a:rPr lang="en-US" altLang="en-US" sz="1600" i="1" dirty="0"/>
              <a:t>Detector the ratio of the voltage sources is equal to the ratio </a:t>
            </a:r>
            <a:r>
              <a:rPr lang="en-US" altLang="en-US" sz="1600" i="1" dirty="0" smtClean="0"/>
              <a:t>of resistances</a:t>
            </a:r>
          </a:p>
          <a:p>
            <a:pPr>
              <a:spcBef>
                <a:spcPct val="50000"/>
              </a:spcBef>
            </a:pPr>
            <a:endParaRPr lang="en-US" altLang="en-US" i="1" dirty="0" smtClean="0">
              <a:latin typeface="Times New Roman" pitchFamily="18" charset="0"/>
            </a:endParaRPr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49" r="58137"/>
          <a:stretch/>
        </p:blipFill>
        <p:spPr>
          <a:xfrm>
            <a:off x="4940300" y="2026285"/>
            <a:ext cx="3434420" cy="373231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52400" y="2133600"/>
            <a:ext cx="4876800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デュアルソースブリッジ（</a:t>
            </a:r>
            <a:r>
              <a:rPr kumimoji="1" lang="en-US" altLang="ja-JP" sz="2800" dirty="0" smtClean="0"/>
              <a:t>DSB)</a:t>
            </a:r>
            <a:r>
              <a:rPr kumimoji="1" lang="ja-JP" altLang="en-US" sz="2800" dirty="0" smtClean="0"/>
              <a:t>は</a:t>
            </a:r>
            <a:r>
              <a:rPr kumimoji="1" lang="en-US" altLang="ja-JP" sz="2800" dirty="0" smtClean="0"/>
              <a:t>1</a:t>
            </a:r>
            <a:r>
              <a:rPr kumimoji="1" lang="ja-JP" altLang="en-US" sz="2800" dirty="0" smtClean="0"/>
              <a:t>個または２個の電圧源の電圧値を調整し、ディテクタ（</a:t>
            </a:r>
            <a:r>
              <a:rPr kumimoji="1" lang="en-US" altLang="ja-JP" sz="2800" dirty="0" smtClean="0"/>
              <a:t>D)</a:t>
            </a:r>
            <a:r>
              <a:rPr kumimoji="1" lang="ja-JP" altLang="en-US" sz="2800" dirty="0" err="1" smtClean="0"/>
              <a:t>の検</a:t>
            </a:r>
            <a:r>
              <a:rPr kumimoji="1" lang="ja-JP" altLang="en-US" sz="2800" dirty="0" smtClean="0"/>
              <a:t>出電流をゼロにすることで、電源の電圧比と被校正抵抗器（</a:t>
            </a:r>
            <a:r>
              <a:rPr kumimoji="1" lang="en-US" altLang="ja-JP" sz="2800" dirty="0" smtClean="0"/>
              <a:t>R</a:t>
            </a:r>
            <a:r>
              <a:rPr kumimoji="1" lang="en-US" altLang="ja-JP" sz="1600" dirty="0" smtClean="0"/>
              <a:t>1</a:t>
            </a:r>
            <a:r>
              <a:rPr kumimoji="1" lang="ja-JP" altLang="en-US" sz="2800" dirty="0" err="1" smtClean="0"/>
              <a:t>、</a:t>
            </a:r>
            <a:r>
              <a:rPr kumimoji="1" lang="en-US" altLang="ja-JP" sz="2800" dirty="0" smtClean="0"/>
              <a:t>R</a:t>
            </a:r>
            <a:r>
              <a:rPr kumimoji="1" lang="en-US" altLang="ja-JP" sz="1600" dirty="0" smtClean="0"/>
              <a:t>2</a:t>
            </a:r>
            <a:r>
              <a:rPr kumimoji="1" lang="en-US" altLang="ja-JP" sz="2800" dirty="0" smtClean="0"/>
              <a:t>)</a:t>
            </a:r>
            <a:r>
              <a:rPr kumimoji="1" lang="ja-JP" altLang="en-US" sz="2800" dirty="0" smtClean="0"/>
              <a:t>の比を同じになるようにしています。</a:t>
            </a:r>
            <a:endParaRPr kumimoji="1" lang="ja-JP" altLang="en-US" sz="2800" dirty="0"/>
          </a:p>
        </p:txBody>
      </p:sp>
      <p:sp>
        <p:nvSpPr>
          <p:cNvPr id="3" name="下矢印 2"/>
          <p:cNvSpPr/>
          <p:nvPr/>
        </p:nvSpPr>
        <p:spPr>
          <a:xfrm flipV="1">
            <a:off x="7467600" y="291465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 flipV="1">
            <a:off x="5867400" y="28956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66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" y="1016000"/>
            <a:ext cx="8911875" cy="5496225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228600" y="798493"/>
            <a:ext cx="79248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100M Ω</a:t>
            </a:r>
            <a:r>
              <a:rPr kumimoji="1" lang="ja-JP" altLang="en-US" sz="2800" dirty="0" smtClean="0"/>
              <a:t>以上の抵抗トレーサビリティの維持には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デュアルソースブリッジの活用</a:t>
            </a:r>
            <a:endParaRPr kumimoji="1" lang="ja-JP" altLang="en-US" sz="2800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3733800" y="3962400"/>
            <a:ext cx="609600" cy="1066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>
            <a:off x="5334000" y="3438525"/>
            <a:ext cx="1676400" cy="13620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2590800" y="3962400"/>
            <a:ext cx="2133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2743200" y="3505200"/>
            <a:ext cx="2667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40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43000" y="1034534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納入実績（代表的）</a:t>
            </a:r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327659"/>
              </p:ext>
            </p:extLst>
          </p:nvPr>
        </p:nvGraphicFramePr>
        <p:xfrm>
          <a:off x="1240003" y="1545231"/>
          <a:ext cx="6663993" cy="4665893"/>
        </p:xfrm>
        <a:graphic>
          <a:graphicData uri="http://schemas.openxmlformats.org/drawingml/2006/table">
            <a:tbl>
              <a:tblPr/>
              <a:tblGrid>
                <a:gridCol w="2221331"/>
                <a:gridCol w="2221331"/>
                <a:gridCol w="2221331"/>
              </a:tblGrid>
              <a:tr h="296178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500" b="1" dirty="0">
                          <a:effectLst/>
                        </a:rPr>
                        <a:t>適用先</a:t>
                      </a:r>
                      <a:r>
                        <a:rPr lang="ja-JP" altLang="en-US" sz="1500" dirty="0">
                          <a:effectLst/>
                        </a:rPr>
                        <a:t> </a:t>
                      </a:r>
                    </a:p>
                  </a:txBody>
                  <a:tcPr marL="23139" marR="23139" marT="23139" marB="23139" anchor="ctr">
                    <a:lnL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ja-JP" sz="1500" dirty="0">
                        <a:effectLst/>
                      </a:endParaRPr>
                    </a:p>
                  </a:txBody>
                  <a:tcPr marL="23139" marR="23139" marT="23139" marB="23139" anchor="ctr">
                    <a:lnL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61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500" b="1" dirty="0" smtClean="0">
                          <a:effectLst/>
                        </a:rPr>
                        <a:t>年代</a:t>
                      </a:r>
                      <a:r>
                        <a:rPr lang="ja-JP" altLang="en-US" sz="1500" dirty="0" smtClean="0">
                          <a:effectLst/>
                        </a:rPr>
                        <a:t> </a:t>
                      </a:r>
                      <a:endParaRPr lang="ja-JP" altLang="en-US" sz="1500" dirty="0">
                        <a:effectLst/>
                      </a:endParaRPr>
                    </a:p>
                  </a:txBody>
                  <a:tcPr marL="23139" marR="23139" marT="23139" marB="23139" anchor="ctr">
                    <a:lnL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500" b="1" dirty="0">
                          <a:effectLst/>
                        </a:rPr>
                        <a:t>温度計測</a:t>
                      </a:r>
                      <a:r>
                        <a:rPr lang="ja-JP" altLang="en-US" sz="1500" dirty="0">
                          <a:effectLst/>
                        </a:rPr>
                        <a:t> </a:t>
                      </a:r>
                    </a:p>
                  </a:txBody>
                  <a:tcPr marL="23139" marR="23139" marT="23139" marB="23139" anchor="ctr">
                    <a:lnL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500" b="1" dirty="0">
                          <a:effectLst/>
                        </a:rPr>
                        <a:t>直流抵抗</a:t>
                      </a:r>
                      <a:r>
                        <a:rPr lang="ja-JP" altLang="en-US" sz="1500" dirty="0">
                          <a:effectLst/>
                        </a:rPr>
                        <a:t> </a:t>
                      </a:r>
                    </a:p>
                  </a:txBody>
                  <a:tcPr marL="23139" marR="23139" marT="23139" marB="23139" anchor="ctr">
                    <a:lnL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11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500" dirty="0" smtClean="0">
                          <a:effectLst/>
                        </a:rPr>
                        <a:t>1990</a:t>
                      </a:r>
                      <a:r>
                        <a:rPr lang="ja-JP" altLang="en-US" sz="1500" dirty="0" smtClean="0">
                          <a:effectLst/>
                        </a:rPr>
                        <a:t>～</a:t>
                      </a:r>
                      <a:r>
                        <a:rPr lang="en-US" altLang="ja-JP" sz="1500" dirty="0">
                          <a:effectLst/>
                        </a:rPr>
                        <a:t>  </a:t>
                      </a:r>
                    </a:p>
                  </a:txBody>
                  <a:tcPr marL="23139" marR="23139" marT="23139" marB="23139" anchor="ctr">
                    <a:lnL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500" dirty="0">
                          <a:effectLst/>
                        </a:rPr>
                        <a:t>産総研 </a:t>
                      </a:r>
                      <a:r>
                        <a:rPr lang="ja-JP" altLang="en-US" sz="1500" dirty="0" smtClean="0">
                          <a:effectLst/>
                        </a:rPr>
                        <a:t>（温度標準）</a:t>
                      </a:r>
                      <a:endParaRPr lang="ja-JP" altLang="en-US" sz="1500" dirty="0">
                        <a:effectLst/>
                      </a:endParaRPr>
                    </a:p>
                  </a:txBody>
                  <a:tcPr marL="23139" marR="23139" marT="23139" marB="23139" anchor="ctr">
                    <a:lnL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500" dirty="0" smtClean="0">
                          <a:effectLst/>
                        </a:rPr>
                        <a:t>日電研</a:t>
                      </a:r>
                      <a:endParaRPr lang="en-US" altLang="ja-JP" sz="1500" dirty="0">
                        <a:effectLst/>
                      </a:endParaRPr>
                    </a:p>
                  </a:txBody>
                  <a:tcPr marL="23139" marR="23139" marT="23139" marB="23139" anchor="ctr">
                    <a:lnL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73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500" dirty="0">
                          <a:effectLst/>
                        </a:rPr>
                        <a:t>  </a:t>
                      </a:r>
                    </a:p>
                  </a:txBody>
                  <a:tcPr marL="23139" marR="23139" marT="23139" marB="23139" anchor="ctr">
                    <a:lnL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500" dirty="0" smtClean="0">
                          <a:effectLst/>
                        </a:rPr>
                        <a:t>計測器メーカ（</a:t>
                      </a:r>
                      <a:r>
                        <a:rPr lang="en-US" altLang="ja-JP" sz="1500" dirty="0" smtClean="0">
                          <a:effectLst/>
                        </a:rPr>
                        <a:t>K)</a:t>
                      </a:r>
                      <a:endParaRPr lang="en-US" altLang="ja-JP" sz="1500" dirty="0">
                        <a:effectLst/>
                      </a:endParaRPr>
                    </a:p>
                  </a:txBody>
                  <a:tcPr marL="23139" marR="23139" marT="23139" marB="23139" anchor="ctr">
                    <a:lnL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11">
                <a:tc row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500" dirty="0">
                          <a:effectLst/>
                        </a:rPr>
                        <a:t>2000 </a:t>
                      </a:r>
                      <a:r>
                        <a:rPr lang="ja-JP" altLang="en-US" sz="1500" dirty="0" smtClean="0">
                          <a:effectLst/>
                        </a:rPr>
                        <a:t>～</a:t>
                      </a:r>
                      <a:endParaRPr lang="en-US" altLang="ja-JP" sz="1500" dirty="0">
                        <a:effectLst/>
                      </a:endParaRPr>
                    </a:p>
                  </a:txBody>
                  <a:tcPr marL="23139" marR="23139" marT="23139" marB="23139" anchor="ctr">
                    <a:lnL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500" dirty="0" smtClean="0">
                          <a:effectLst/>
                        </a:rPr>
                        <a:t>空調</a:t>
                      </a:r>
                      <a:r>
                        <a:rPr lang="ja-JP" altLang="en-US" sz="1500" dirty="0">
                          <a:effectLst/>
                        </a:rPr>
                        <a:t>メーカ（</a:t>
                      </a:r>
                      <a:r>
                        <a:rPr lang="en-US" altLang="ja-JP" sz="1500" dirty="0">
                          <a:effectLst/>
                        </a:rPr>
                        <a:t>D) </a:t>
                      </a:r>
                    </a:p>
                  </a:txBody>
                  <a:tcPr marL="23139" marR="23139" marT="23139" marB="23139" anchor="ctr">
                    <a:lnL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500" dirty="0" smtClean="0">
                          <a:effectLst/>
                        </a:rPr>
                        <a:t>家電メーカ（</a:t>
                      </a:r>
                      <a:r>
                        <a:rPr lang="en-US" altLang="ja-JP" sz="1500" dirty="0" smtClean="0">
                          <a:effectLst/>
                        </a:rPr>
                        <a:t>P)</a:t>
                      </a:r>
                      <a:endParaRPr lang="en-US" altLang="ja-JP" sz="1500" dirty="0">
                        <a:effectLst/>
                      </a:endParaRPr>
                    </a:p>
                  </a:txBody>
                  <a:tcPr marL="23139" marR="23139" marT="23139" marB="23139" anchor="ctr">
                    <a:lnL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1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500" dirty="0">
                          <a:effectLst/>
                        </a:rPr>
                        <a:t>  </a:t>
                      </a:r>
                    </a:p>
                  </a:txBody>
                  <a:tcPr marL="23139" marR="23139" marT="23139" marB="23139" anchor="ctr">
                    <a:lnL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500" dirty="0" smtClean="0">
                          <a:effectLst/>
                        </a:rPr>
                        <a:t>計装メーカ（</a:t>
                      </a:r>
                      <a:r>
                        <a:rPr lang="en-US" altLang="ja-JP" sz="1500" dirty="0" smtClean="0">
                          <a:effectLst/>
                        </a:rPr>
                        <a:t>A)</a:t>
                      </a:r>
                      <a:endParaRPr lang="en-US" altLang="ja-JP" sz="1500" dirty="0">
                        <a:effectLst/>
                      </a:endParaRPr>
                    </a:p>
                  </a:txBody>
                  <a:tcPr marL="23139" marR="23139" marT="23139" marB="23139" anchor="ctr">
                    <a:lnL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1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500" dirty="0">
                          <a:effectLst/>
                        </a:rPr>
                        <a:t>  </a:t>
                      </a:r>
                    </a:p>
                  </a:txBody>
                  <a:tcPr marL="23139" marR="23139" marT="23139" marB="23139" anchor="ctr">
                    <a:lnL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500" dirty="0">
                          <a:effectLst/>
                        </a:rPr>
                        <a:t>計測器レンタル会社（</a:t>
                      </a:r>
                      <a:r>
                        <a:rPr lang="en-US" altLang="ja-JP" sz="1500" dirty="0">
                          <a:effectLst/>
                        </a:rPr>
                        <a:t>Y) </a:t>
                      </a:r>
                    </a:p>
                  </a:txBody>
                  <a:tcPr marL="23139" marR="23139" marT="23139" marB="23139" anchor="ctr">
                    <a:lnL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1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500" dirty="0">
                          <a:effectLst/>
                        </a:rPr>
                        <a:t>  </a:t>
                      </a:r>
                    </a:p>
                  </a:txBody>
                  <a:tcPr marL="23139" marR="23139" marT="23139" marB="23139" anchor="ctr">
                    <a:lnL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500" dirty="0" smtClean="0">
                          <a:effectLst/>
                        </a:rPr>
                        <a:t>コピー会社（</a:t>
                      </a:r>
                      <a:r>
                        <a:rPr lang="en-US" altLang="ja-JP" sz="1500" dirty="0" smtClean="0">
                          <a:effectLst/>
                        </a:rPr>
                        <a:t>X)</a:t>
                      </a:r>
                      <a:endParaRPr lang="en-US" altLang="ja-JP" sz="1500" dirty="0">
                        <a:effectLst/>
                      </a:endParaRPr>
                    </a:p>
                  </a:txBody>
                  <a:tcPr marL="23139" marR="23139" marT="23139" marB="23139" anchor="ctr">
                    <a:lnL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1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500" dirty="0">
                          <a:effectLst/>
                        </a:rPr>
                        <a:t>  </a:t>
                      </a:r>
                    </a:p>
                  </a:txBody>
                  <a:tcPr marL="23139" marR="23139" marT="23139" marB="23139" anchor="ctr">
                    <a:lnL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500" dirty="0">
                          <a:effectLst/>
                        </a:rPr>
                        <a:t>産総研 </a:t>
                      </a:r>
                      <a:r>
                        <a:rPr lang="ja-JP" altLang="en-US" sz="1500" dirty="0" smtClean="0">
                          <a:effectLst/>
                        </a:rPr>
                        <a:t>（電気標準）</a:t>
                      </a:r>
                      <a:endParaRPr lang="ja-JP" altLang="en-US" sz="1500" dirty="0">
                        <a:effectLst/>
                      </a:endParaRPr>
                    </a:p>
                  </a:txBody>
                  <a:tcPr marL="23139" marR="23139" marT="23139" marB="23139" anchor="ctr">
                    <a:lnL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1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500" dirty="0">
                          <a:effectLst/>
                        </a:rPr>
                        <a:t>  </a:t>
                      </a:r>
                    </a:p>
                  </a:txBody>
                  <a:tcPr marL="23139" marR="23139" marT="23139" marB="23139" anchor="ctr">
                    <a:lnL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500" dirty="0" smtClean="0">
                          <a:effectLst/>
                        </a:rPr>
                        <a:t>アルファーエレクトロニクス</a:t>
                      </a:r>
                      <a:endParaRPr lang="en-US" altLang="ja-JP" sz="1500" dirty="0">
                        <a:effectLst/>
                      </a:endParaRPr>
                    </a:p>
                  </a:txBody>
                  <a:tcPr marL="23139" marR="23139" marT="23139" marB="23139" anchor="ctr">
                    <a:lnL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1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500" dirty="0">
                          <a:effectLst/>
                        </a:rPr>
                        <a:t>  </a:t>
                      </a:r>
                    </a:p>
                  </a:txBody>
                  <a:tcPr marL="23139" marR="23139" marT="23139" marB="23139" anchor="ctr">
                    <a:lnL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500" dirty="0" smtClean="0">
                          <a:effectLst/>
                        </a:rPr>
                        <a:t>標準抵抗器メーカ（</a:t>
                      </a:r>
                      <a:r>
                        <a:rPr lang="en-US" altLang="ja-JP" sz="1500" dirty="0" smtClean="0">
                          <a:effectLst/>
                        </a:rPr>
                        <a:t>NF)</a:t>
                      </a:r>
                      <a:endParaRPr lang="en-US" altLang="ja-JP" sz="1500" dirty="0">
                        <a:effectLst/>
                      </a:endParaRPr>
                    </a:p>
                  </a:txBody>
                  <a:tcPr marL="23139" marR="23139" marT="23139" marB="23139" anchor="ctr">
                    <a:lnL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1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500" dirty="0">
                          <a:effectLst/>
                        </a:rPr>
                        <a:t>  </a:t>
                      </a:r>
                    </a:p>
                  </a:txBody>
                  <a:tcPr marL="23139" marR="23139" marT="23139" marB="23139" anchor="ctr">
                    <a:lnL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500" dirty="0" smtClean="0">
                          <a:effectLst/>
                        </a:rPr>
                        <a:t>電子部品メーカ（</a:t>
                      </a:r>
                      <a:r>
                        <a:rPr lang="en-US" altLang="ja-JP" sz="1500" dirty="0" smtClean="0">
                          <a:effectLst/>
                        </a:rPr>
                        <a:t>M)</a:t>
                      </a:r>
                      <a:endParaRPr lang="ja-JP" altLang="en-US" sz="1500" dirty="0">
                        <a:effectLst/>
                      </a:endParaRPr>
                    </a:p>
                  </a:txBody>
                  <a:tcPr marL="23139" marR="23139" marT="23139" marB="23139" anchor="ctr">
                    <a:lnL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544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500" dirty="0" smtClean="0">
                          <a:effectLst/>
                        </a:rPr>
                        <a:t>2010</a:t>
                      </a:r>
                      <a:r>
                        <a:rPr lang="ja-JP" altLang="en-US" sz="1500" dirty="0" smtClean="0">
                          <a:effectLst/>
                        </a:rPr>
                        <a:t>～</a:t>
                      </a:r>
                      <a:r>
                        <a:rPr lang="en-US" altLang="ja-JP" sz="1500" dirty="0" smtClean="0">
                          <a:effectLst/>
                        </a:rPr>
                        <a:t> </a:t>
                      </a:r>
                      <a:endParaRPr lang="en-US" altLang="ja-JP" sz="1500" dirty="0">
                        <a:effectLst/>
                      </a:endParaRPr>
                    </a:p>
                  </a:txBody>
                  <a:tcPr marL="23139" marR="23139" marT="23139" marB="23139" anchor="ctr">
                    <a:lnL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500" dirty="0" smtClean="0">
                          <a:effectLst/>
                        </a:rPr>
                        <a:t>温度センサメーカ（</a:t>
                      </a:r>
                      <a:r>
                        <a:rPr lang="en-US" altLang="ja-JP" sz="1500" dirty="0" smtClean="0">
                          <a:effectLst/>
                        </a:rPr>
                        <a:t>T)</a:t>
                      </a:r>
                      <a:endParaRPr lang="en-US" altLang="ja-JP" sz="1500" dirty="0">
                        <a:effectLst/>
                      </a:endParaRPr>
                    </a:p>
                  </a:txBody>
                  <a:tcPr marL="23139" marR="23139" marT="23139" marB="23139" anchor="ctr">
                    <a:lnL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500" dirty="0" smtClean="0">
                          <a:effectLst/>
                        </a:rPr>
                        <a:t>計測器メーカ（</a:t>
                      </a:r>
                      <a:r>
                        <a:rPr lang="en-US" altLang="ja-JP" sz="1500" dirty="0" smtClean="0">
                          <a:effectLst/>
                        </a:rPr>
                        <a:t>K)</a:t>
                      </a:r>
                      <a:endParaRPr lang="en-US" altLang="ja-JP" sz="1500" dirty="0">
                        <a:effectLst/>
                      </a:endParaRPr>
                    </a:p>
                  </a:txBody>
                  <a:tcPr marL="23139" marR="23139" marT="23139" marB="23139" anchor="ctr">
                    <a:lnL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1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500" dirty="0">
                          <a:effectLst/>
                        </a:rPr>
                        <a:t>温度センサメーカ（</a:t>
                      </a:r>
                      <a:r>
                        <a:rPr lang="en-US" altLang="ja-JP" sz="1500" dirty="0">
                          <a:effectLst/>
                        </a:rPr>
                        <a:t>O) </a:t>
                      </a:r>
                    </a:p>
                  </a:txBody>
                  <a:tcPr marL="23139" marR="23139" marT="23139" marB="23139" anchor="ctr">
                    <a:lnL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500" dirty="0" smtClean="0">
                          <a:effectLst/>
                        </a:rPr>
                        <a:t>電機メーカ（</a:t>
                      </a:r>
                      <a:r>
                        <a:rPr lang="en-US" altLang="ja-JP" sz="1500" dirty="0" smtClean="0">
                          <a:effectLst/>
                        </a:rPr>
                        <a:t>Y)</a:t>
                      </a:r>
                      <a:endParaRPr lang="en-US" altLang="ja-JP" sz="1500" dirty="0">
                        <a:effectLst/>
                      </a:endParaRPr>
                    </a:p>
                  </a:txBody>
                  <a:tcPr marL="23139" marR="23139" marT="23139" marB="23139" anchor="ctr">
                    <a:lnL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54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500">
                          <a:effectLst/>
                        </a:rPr>
                        <a:t>  </a:t>
                      </a:r>
                    </a:p>
                  </a:txBody>
                  <a:tcPr marL="23139" marR="23139" marT="23139" marB="23139" anchor="ctr">
                    <a:lnL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500" dirty="0">
                          <a:effectLst/>
                        </a:rPr>
                        <a:t>長野県工業技術総合センター殿（</a:t>
                      </a:r>
                      <a:r>
                        <a:rPr lang="en-US" altLang="ja-JP" sz="1500" dirty="0">
                          <a:effectLst/>
                        </a:rPr>
                        <a:t>N) </a:t>
                      </a:r>
                    </a:p>
                  </a:txBody>
                  <a:tcPr marL="23139" marR="23139" marT="23139" marB="23139" anchor="ctr">
                    <a:lnL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1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24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11666004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/>
          <p:nvPr/>
        </p:nvSpPr>
        <p:spPr>
          <a:xfrm>
            <a:off x="4191000" y="3810000"/>
            <a:ext cx="398283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smtClean="0">
                <a:solidFill>
                  <a:srgbClr val="3366FF"/>
                </a:solidFill>
                <a:latin typeface="Arial" charset="0"/>
              </a:rPr>
              <a:t>QHR </a:t>
            </a:r>
            <a:r>
              <a:rPr lang="ja-JP" altLang="en-US" sz="2000" b="1" dirty="0" smtClean="0">
                <a:solidFill>
                  <a:srgbClr val="3366FF"/>
                </a:solidFill>
                <a:latin typeface="Arial" charset="0"/>
              </a:rPr>
              <a:t>標準システム</a:t>
            </a:r>
            <a:endParaRPr lang="en-US" sz="2000" b="1" dirty="0" smtClean="0">
              <a:solidFill>
                <a:srgbClr val="3366FF"/>
              </a:solidFill>
              <a:latin typeface="Arial" charset="0"/>
            </a:endParaRPr>
          </a:p>
          <a:p>
            <a:pPr marL="228600" indent="-228600">
              <a:spcBef>
                <a:spcPct val="20000"/>
              </a:spcBef>
              <a:buFontTx/>
              <a:buChar char="•"/>
              <a:defRPr/>
            </a:pPr>
            <a:r>
              <a:rPr lang="ja-JP" altLang="en-US" sz="2000" b="1" dirty="0" smtClean="0">
                <a:solidFill>
                  <a:srgbClr val="3366FF"/>
                </a:solidFill>
                <a:latin typeface="Arial" charset="0"/>
              </a:rPr>
              <a:t>一次</a:t>
            </a:r>
            <a:r>
              <a:rPr lang="en-US" sz="2000" b="1" dirty="0" smtClean="0">
                <a:solidFill>
                  <a:srgbClr val="3366FF"/>
                </a:solidFill>
                <a:latin typeface="Arial" charset="0"/>
              </a:rPr>
              <a:t> &amp; </a:t>
            </a:r>
            <a:r>
              <a:rPr lang="ja-JP" altLang="en-US" sz="2000" b="1" dirty="0" smtClean="0">
                <a:solidFill>
                  <a:srgbClr val="3366FF"/>
                </a:solidFill>
                <a:latin typeface="Arial" charset="0"/>
              </a:rPr>
              <a:t>二次の標準抵抗</a:t>
            </a:r>
            <a:endParaRPr lang="en-US" sz="2000" b="1" dirty="0" smtClean="0">
              <a:solidFill>
                <a:srgbClr val="3366FF"/>
              </a:solidFill>
              <a:latin typeface="Arial" charset="0"/>
            </a:endParaRPr>
          </a:p>
          <a:p>
            <a:pPr marL="228600" indent="-228600">
              <a:spcBef>
                <a:spcPct val="20000"/>
              </a:spcBef>
              <a:buFontTx/>
              <a:buChar char="•"/>
              <a:defRPr/>
            </a:pPr>
            <a:r>
              <a:rPr lang="ja-JP" altLang="en-US" sz="2000" b="1" dirty="0" smtClean="0">
                <a:solidFill>
                  <a:srgbClr val="3366FF"/>
                </a:solidFill>
                <a:latin typeface="Arial" charset="0"/>
              </a:rPr>
              <a:t>抵抗ブリッジ</a:t>
            </a:r>
            <a:endParaRPr lang="en-US" sz="2000" b="1" dirty="0" smtClean="0">
              <a:solidFill>
                <a:srgbClr val="3366FF"/>
              </a:solidFill>
              <a:latin typeface="Arial" charset="0"/>
            </a:endParaRPr>
          </a:p>
          <a:p>
            <a:pPr marL="228600" indent="-228600">
              <a:spcBef>
                <a:spcPct val="20000"/>
              </a:spcBef>
              <a:buFontTx/>
              <a:buChar char="•"/>
              <a:defRPr/>
            </a:pPr>
            <a:r>
              <a:rPr lang="ja-JP" altLang="en-US" sz="2000" b="1" dirty="0" smtClean="0">
                <a:solidFill>
                  <a:srgbClr val="3366FF"/>
                </a:solidFill>
                <a:latin typeface="Arial" charset="0"/>
              </a:rPr>
              <a:t>空気槽</a:t>
            </a:r>
            <a:endParaRPr lang="en-US" sz="1600" b="1" dirty="0">
              <a:solidFill>
                <a:srgbClr val="33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8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676400"/>
            <a:ext cx="838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 smtClean="0"/>
              <a:t>目次</a:t>
            </a:r>
            <a:endParaRPr lang="en-US" altLang="ja-JP" sz="3200" dirty="0" smtClean="0"/>
          </a:p>
          <a:p>
            <a:r>
              <a:rPr lang="ja-JP" altLang="en-US" sz="3200" dirty="0"/>
              <a:t>１</a:t>
            </a:r>
            <a:r>
              <a:rPr lang="ja-JP" altLang="en-US" sz="3200" dirty="0" smtClean="0"/>
              <a:t>．メジャーメンツインターナショナルの御紹介</a:t>
            </a:r>
            <a:endParaRPr lang="en-US" altLang="ja-JP" sz="3200" dirty="0" smtClean="0"/>
          </a:p>
          <a:p>
            <a:r>
              <a:rPr lang="ja-JP" altLang="en-US" sz="3200" dirty="0" smtClean="0"/>
              <a:t>２．</a:t>
            </a:r>
            <a:r>
              <a:rPr lang="ja-JP" altLang="en-US" sz="3200" b="1" dirty="0" smtClean="0"/>
              <a:t>計測</a:t>
            </a:r>
            <a:r>
              <a:rPr lang="ja-JP" altLang="en-US" sz="3200" b="1" dirty="0"/>
              <a:t>技術紹介</a:t>
            </a:r>
            <a:r>
              <a:rPr lang="en-US" altLang="ja-JP" sz="3200" b="1" dirty="0"/>
              <a:t/>
            </a:r>
            <a:br>
              <a:rPr lang="en-US" altLang="ja-JP" sz="3200" b="1" dirty="0"/>
            </a:br>
            <a:r>
              <a:rPr lang="ja-JP" altLang="en-US" sz="3200" b="1" dirty="0" smtClean="0"/>
              <a:t>３．低抵抗</a:t>
            </a:r>
            <a:r>
              <a:rPr lang="ja-JP" altLang="en-US" sz="2400" b="1" dirty="0" smtClean="0">
                <a:solidFill>
                  <a:srgbClr val="00B0F0"/>
                </a:solidFill>
              </a:rPr>
              <a:t>電流比較型抵抗ブリッジ </a:t>
            </a:r>
            <a:r>
              <a:rPr lang="en-US" altLang="ja-JP" sz="2400" b="1" dirty="0" smtClean="0">
                <a:solidFill>
                  <a:srgbClr val="00B0F0"/>
                </a:solidFill>
              </a:rPr>
              <a:t>6010D </a:t>
            </a:r>
            <a:r>
              <a:rPr lang="ja-JP" altLang="en-US" sz="2400" b="1" dirty="0" smtClean="0">
                <a:solidFill>
                  <a:srgbClr val="00B0F0"/>
                </a:solidFill>
              </a:rPr>
              <a:t>の概要説明</a:t>
            </a:r>
            <a:endParaRPr lang="en-US" altLang="ja-JP" sz="3200" b="1" dirty="0" smtClean="0"/>
          </a:p>
          <a:p>
            <a:r>
              <a:rPr lang="ja-JP" altLang="en-US" sz="3200" b="1" dirty="0"/>
              <a:t>４</a:t>
            </a:r>
            <a:r>
              <a:rPr lang="ja-JP" altLang="en-US" sz="3200" b="1" dirty="0" smtClean="0"/>
              <a:t>．高抵抗</a:t>
            </a:r>
            <a:endParaRPr lang="en-US" altLang="ja-JP" sz="3200" b="1" dirty="0" smtClean="0"/>
          </a:p>
          <a:p>
            <a:r>
              <a:rPr lang="ja-JP" altLang="en-US" sz="3200" b="1" dirty="0"/>
              <a:t>５</a:t>
            </a:r>
            <a:r>
              <a:rPr lang="ja-JP" altLang="en-US" sz="3200" b="1" dirty="0" smtClean="0"/>
              <a:t>．超高抵抗</a:t>
            </a:r>
            <a:endParaRPr lang="en-US" altLang="ja-JP" sz="3200" b="1" dirty="0" smtClean="0"/>
          </a:p>
          <a:p>
            <a:r>
              <a:rPr lang="ja-JP" altLang="en-US" sz="3200" b="1" dirty="0"/>
              <a:t>６</a:t>
            </a:r>
            <a:r>
              <a:rPr lang="ja-JP" altLang="en-US" sz="3200" b="1" dirty="0" smtClean="0"/>
              <a:t>．よく聞かれる質問</a:t>
            </a:r>
            <a:endParaRPr lang="en-US" sz="16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8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463"/>
            <a:ext cx="111347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/>
          <p:nvPr/>
        </p:nvSpPr>
        <p:spPr>
          <a:xfrm>
            <a:off x="4267200" y="4495800"/>
            <a:ext cx="3982831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3366FF"/>
                </a:solidFill>
                <a:latin typeface="Arial" charset="0"/>
              </a:rPr>
              <a:t>Model 8000A &amp; 8001A </a:t>
            </a:r>
          </a:p>
          <a:p>
            <a:pPr marL="685800" lvl="1" indent="-22860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1 </a:t>
            </a:r>
            <a:r>
              <a:rPr lang="en-US" sz="1600" b="1" dirty="0">
                <a:solidFill>
                  <a:srgbClr val="3366FF"/>
                </a:solidFill>
                <a:latin typeface="Arial" charset="0"/>
              </a:rPr>
              <a:t>mV to 10V </a:t>
            </a: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DC</a:t>
            </a:r>
          </a:p>
          <a:p>
            <a:pPr marL="685800" lvl="1" indent="-22860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Accuracy &lt;.05 x 10</a:t>
            </a:r>
            <a:r>
              <a:rPr lang="en-US" sz="1600" b="1" baseline="30000" dirty="0" smtClean="0">
                <a:solidFill>
                  <a:srgbClr val="3366FF"/>
                </a:solidFill>
                <a:latin typeface="Arial" charset="0"/>
              </a:rPr>
              <a:t>-6</a:t>
            </a:r>
          </a:p>
          <a:p>
            <a:pPr marL="685800" lvl="1" indent="-22860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± </a:t>
            </a:r>
            <a:r>
              <a:rPr lang="en-US" sz="1600" b="1" dirty="0">
                <a:solidFill>
                  <a:srgbClr val="3366FF"/>
                </a:solidFill>
                <a:latin typeface="Arial" charset="0"/>
              </a:rPr>
              <a:t>1 mV to </a:t>
            </a: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1000V</a:t>
            </a:r>
            <a:r>
              <a:rPr lang="ja-JP" altLang="en-US" sz="1600" b="1" dirty="0" smtClean="0">
                <a:solidFill>
                  <a:srgbClr val="3366FF"/>
                </a:solidFill>
                <a:latin typeface="Arial" charset="0"/>
              </a:rPr>
              <a:t>に拡張</a:t>
            </a:r>
            <a:endParaRPr lang="en-US" sz="1600" b="1" baseline="30000" dirty="0">
              <a:solidFill>
                <a:srgbClr val="3366FF"/>
              </a:solidFill>
              <a:latin typeface="Arial" charset="0"/>
            </a:endParaRPr>
          </a:p>
          <a:p>
            <a:pPr marL="228600" indent="-228600">
              <a:spcBef>
                <a:spcPct val="20000"/>
              </a:spcBef>
              <a:buFontTx/>
              <a:buChar char="•"/>
              <a:defRPr/>
            </a:pPr>
            <a:r>
              <a:rPr lang="en-US" altLang="ja-JP" sz="1600" b="1" dirty="0" smtClean="0">
                <a:solidFill>
                  <a:srgbClr val="3366FF"/>
                </a:solidFill>
                <a:latin typeface="Arial" charset="0"/>
              </a:rPr>
              <a:t>DC</a:t>
            </a:r>
            <a:r>
              <a:rPr lang="ja-JP" altLang="en-US" sz="1600" b="1" dirty="0" smtClean="0">
                <a:solidFill>
                  <a:srgbClr val="3366FF"/>
                </a:solidFill>
                <a:latin typeface="Arial" charset="0"/>
              </a:rPr>
              <a:t>電圧校正器と</a:t>
            </a:r>
            <a:r>
              <a:rPr lang="en-US" altLang="ja-JP" sz="1600" b="1" dirty="0" smtClean="0">
                <a:solidFill>
                  <a:srgbClr val="3366FF"/>
                </a:solidFill>
                <a:latin typeface="Arial" charset="0"/>
              </a:rPr>
              <a:t>DMM</a:t>
            </a:r>
            <a:r>
              <a:rPr lang="ja-JP" altLang="en-US" sz="1600" b="1" dirty="0" smtClean="0">
                <a:solidFill>
                  <a:srgbClr val="3366FF"/>
                </a:solidFill>
                <a:latin typeface="Arial" charset="0"/>
              </a:rPr>
              <a:t>の自動校正に</a:t>
            </a:r>
            <a:endParaRPr lang="en-US" sz="1600" b="1" dirty="0">
              <a:solidFill>
                <a:srgbClr val="33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14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4368708"/>
            <a:chOff x="0" y="0"/>
            <a:chExt cx="9144000" cy="4368708"/>
          </a:xfrm>
        </p:grpSpPr>
        <p:pic>
          <p:nvPicPr>
            <p:cNvPr id="4" name="Content Placeholder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3629" r="1888"/>
            <a:stretch/>
          </p:blipFill>
          <p:spPr>
            <a:xfrm>
              <a:off x="0" y="0"/>
              <a:ext cx="9144000" cy="4368708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4452730" y="1037810"/>
              <a:ext cx="1490870" cy="109579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7" name="Picture 8" descr="http://technical-sys.com/wp-content/uploads/2014/08/MI_big1-300x1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5006144"/>
            <a:ext cx="1669772" cy="83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57469" y="4823423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/>
              <a:t>Current</a:t>
            </a:r>
          </a:p>
          <a:p>
            <a:pPr algn="r"/>
            <a:r>
              <a:rPr lang="en-US" sz="3600" b="1" dirty="0" smtClean="0"/>
              <a:t> Metrology</a:t>
            </a:r>
            <a:endParaRPr lang="en-US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4452730" y="4597954"/>
            <a:ext cx="4572000" cy="13726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ja-JP" altLang="en-US" sz="2000" b="1" dirty="0">
                <a:solidFill>
                  <a:srgbClr val="3366FF"/>
                </a:solidFill>
                <a:latin typeface="Arial" charset="0"/>
              </a:rPr>
              <a:t>シャント</a:t>
            </a:r>
            <a:r>
              <a:rPr lang="ja-JP" altLang="en-US" sz="2000" b="1" dirty="0" smtClean="0">
                <a:solidFill>
                  <a:srgbClr val="3366FF"/>
                </a:solidFill>
                <a:latin typeface="Arial" charset="0"/>
              </a:rPr>
              <a:t>抵抗器</a:t>
            </a:r>
            <a:r>
              <a:rPr lang="en-US" sz="2000" b="1" dirty="0" smtClean="0">
                <a:solidFill>
                  <a:srgbClr val="3366FF"/>
                </a:solidFill>
                <a:latin typeface="Arial" charset="0"/>
              </a:rPr>
              <a:t> 10A to 3000A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smtClean="0">
                <a:solidFill>
                  <a:srgbClr val="3366FF"/>
                </a:solidFill>
                <a:latin typeface="Arial" charset="0"/>
              </a:rPr>
              <a:t>Supplies from 100A to 5000A</a:t>
            </a:r>
            <a:endParaRPr lang="en-US" sz="1600" b="1" dirty="0">
              <a:solidFill>
                <a:srgbClr val="3366FF"/>
              </a:solidFill>
              <a:latin typeface="Arial" charset="0"/>
            </a:endParaRPr>
          </a:p>
          <a:p>
            <a:pPr marL="1143000" lvl="2" indent="-228600">
              <a:spcBef>
                <a:spcPct val="20000"/>
              </a:spcBef>
              <a:defRPr/>
            </a:pPr>
            <a:endParaRPr lang="en-US" sz="1600" b="1" dirty="0">
              <a:solidFill>
                <a:srgbClr val="33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02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463"/>
            <a:ext cx="111347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/>
          <p:nvPr/>
        </p:nvSpPr>
        <p:spPr>
          <a:xfrm>
            <a:off x="2895600" y="5181600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ja-JP" altLang="en-US" sz="2000" b="1" dirty="0" smtClean="0">
                <a:solidFill>
                  <a:srgbClr val="3366FF"/>
                </a:solidFill>
                <a:latin typeface="Arial" charset="0"/>
              </a:rPr>
              <a:t>ブリッジ精度</a:t>
            </a:r>
            <a:r>
              <a:rPr lang="en-US" sz="2000" b="1" dirty="0" smtClean="0">
                <a:solidFill>
                  <a:srgbClr val="3366FF"/>
                </a:solidFill>
                <a:latin typeface="Arial" charset="0"/>
              </a:rPr>
              <a:t> &lt;</a:t>
            </a:r>
            <a:r>
              <a:rPr lang="en-US" altLang="ja-JP" sz="2000" b="1" dirty="0" smtClean="0">
                <a:solidFill>
                  <a:srgbClr val="3366FF"/>
                </a:solidFill>
                <a:latin typeface="Arial" charset="0"/>
              </a:rPr>
              <a:t>15</a:t>
            </a:r>
            <a:r>
              <a:rPr lang="en-US" sz="2000" b="1" dirty="0" smtClean="0">
                <a:solidFill>
                  <a:srgbClr val="3366FF"/>
                </a:solidFill>
                <a:latin typeface="Arial" charset="0"/>
              </a:rPr>
              <a:t>x10</a:t>
            </a:r>
            <a:r>
              <a:rPr lang="en-US" sz="2000" b="1" baseline="30000" dirty="0" smtClean="0">
                <a:solidFill>
                  <a:srgbClr val="3366FF"/>
                </a:solidFill>
                <a:latin typeface="Arial" charset="0"/>
              </a:rPr>
              <a:t>-9</a:t>
            </a:r>
            <a:endParaRPr lang="en-US" sz="1600" b="1" baseline="30000" dirty="0">
              <a:solidFill>
                <a:srgbClr val="3366FF"/>
              </a:solidFill>
              <a:latin typeface="Arial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ja-JP" altLang="en-US" sz="2000" b="1" dirty="0" smtClean="0">
                <a:solidFill>
                  <a:srgbClr val="3366FF"/>
                </a:solidFill>
                <a:latin typeface="Arial" charset="0"/>
              </a:rPr>
              <a:t>スキャナー　</a:t>
            </a:r>
            <a:r>
              <a:rPr lang="en-US" sz="2000" b="1" dirty="0" smtClean="0">
                <a:solidFill>
                  <a:srgbClr val="3366FF"/>
                </a:solidFill>
                <a:latin typeface="Arial" charset="0"/>
              </a:rPr>
              <a:t>10 to 40</a:t>
            </a:r>
            <a:r>
              <a:rPr lang="ja-JP" altLang="en-US" sz="2000" b="1" dirty="0" smtClean="0">
                <a:solidFill>
                  <a:srgbClr val="3366FF"/>
                </a:solidFill>
                <a:latin typeface="Arial" charset="0"/>
              </a:rPr>
              <a:t> </a:t>
            </a:r>
            <a:r>
              <a:rPr lang="en-US" altLang="ja-JP" sz="2000" b="1" dirty="0" err="1" smtClean="0">
                <a:solidFill>
                  <a:srgbClr val="3366FF"/>
                </a:solidFill>
                <a:latin typeface="Arial" charset="0"/>
              </a:rPr>
              <a:t>ch</a:t>
            </a:r>
            <a:r>
              <a:rPr lang="en-US" sz="2000" b="1" dirty="0" smtClean="0">
                <a:solidFill>
                  <a:srgbClr val="3366FF"/>
                </a:solidFill>
                <a:latin typeface="Arial" charset="0"/>
              </a:rPr>
              <a:t> 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ja-JP" altLang="en-US" sz="2000" b="1" dirty="0" smtClean="0">
                <a:solidFill>
                  <a:srgbClr val="3366FF"/>
                </a:solidFill>
                <a:latin typeface="Arial" charset="0"/>
              </a:rPr>
              <a:t>エアバス、オイルバス</a:t>
            </a:r>
            <a:endParaRPr lang="en-US" sz="2000" b="1" dirty="0" smtClean="0">
              <a:solidFill>
                <a:srgbClr val="33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84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AccuLoss</a:t>
            </a:r>
            <a:r>
              <a:rPr lang="en-US" dirty="0" smtClean="0"/>
              <a:t> Systems</a:t>
            </a: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00" y="1752600"/>
            <a:ext cx="8890000" cy="3657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400" y="5553670"/>
            <a:ext cx="75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smtClean="0">
                <a:solidFill>
                  <a:srgbClr val="3366FF"/>
                </a:solidFill>
              </a:rPr>
              <a:t>Transformer </a:t>
            </a:r>
            <a:r>
              <a:rPr lang="en-US" altLang="en-US" b="1" dirty="0">
                <a:solidFill>
                  <a:srgbClr val="3366FF"/>
                </a:solidFill>
              </a:rPr>
              <a:t>&amp; Reactor Loss Measurement Systems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Power Calibration Systems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Reactor Loss Measurement Systems</a:t>
            </a:r>
          </a:p>
        </p:txBody>
      </p:sp>
    </p:spTree>
    <p:extLst>
      <p:ext uri="{BB962C8B-B14F-4D97-AF65-F5344CB8AC3E}">
        <p14:creationId xmlns:p14="http://schemas.microsoft.com/office/powerpoint/2010/main" val="323159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/>
              <a:t>よく聞かれる質問</a:t>
            </a:r>
            <a:r>
              <a:rPr lang="ja-JP" altLang="en-US" dirty="0"/>
              <a:t> </a:t>
            </a:r>
            <a:r>
              <a:rPr lang="ja-JP" altLang="en-US" dirty="0" smtClean="0"/>
              <a:t>　１</a:t>
            </a:r>
            <a:r>
              <a:rPr lang="ja-JP" altLang="en-US" dirty="0"/>
              <a:t/>
            </a:r>
            <a:br>
              <a:rPr lang="ja-JP" altLang="en-US" dirty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b="1" dirty="0" smtClean="0"/>
              <a:t>Q1</a:t>
            </a:r>
            <a:r>
              <a:rPr lang="en-US" altLang="ja-JP" b="1" dirty="0"/>
              <a:t>.</a:t>
            </a:r>
            <a:r>
              <a:rPr lang="ja-JP" altLang="en-US" b="1" dirty="0"/>
              <a:t>　直流コンパレータは、</a:t>
            </a:r>
            <a:r>
              <a:rPr lang="en-US" altLang="ja-JP" b="1" dirty="0"/>
              <a:t>MI</a:t>
            </a:r>
            <a:r>
              <a:rPr lang="ja-JP" altLang="en-US" b="1" dirty="0"/>
              <a:t>独自の技術ですか？</a:t>
            </a:r>
            <a:r>
              <a:rPr lang="ja-JP" altLang="en-US" dirty="0"/>
              <a:t> 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いいえ、弊社独自の技術ではありません。 </a:t>
            </a:r>
          </a:p>
          <a:p>
            <a:pPr marL="0" indent="0">
              <a:buNone/>
            </a:pPr>
            <a:r>
              <a:rPr lang="ja-JP" altLang="en-US" dirty="0" smtClean="0"/>
              <a:t>学問的</a:t>
            </a:r>
            <a:r>
              <a:rPr lang="ja-JP" altLang="en-US" dirty="0"/>
              <a:t>に確立</a:t>
            </a:r>
            <a:r>
              <a:rPr lang="ja-JP" altLang="en-US" dirty="0" smtClean="0"/>
              <a:t>しています。</a:t>
            </a:r>
            <a:endParaRPr lang="ja-JP" alt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9179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altLang="ja-JP" sz="3200" b="1" dirty="0"/>
              <a:t>Q2.</a:t>
            </a:r>
            <a:r>
              <a:rPr lang="ja-JP" altLang="en-US" sz="3200" b="1" dirty="0"/>
              <a:t>　</a:t>
            </a:r>
            <a:r>
              <a:rPr lang="ja-JP" altLang="en-US" sz="3200" b="1" dirty="0" smtClean="0"/>
              <a:t>直流抵抗ブリッジは</a:t>
            </a:r>
            <a:r>
              <a:rPr lang="en-US" altLang="ja-JP" sz="3200" b="1" dirty="0" smtClean="0"/>
              <a:t>MI</a:t>
            </a:r>
            <a:r>
              <a:rPr lang="ja-JP" altLang="en-US" sz="3200" b="1" dirty="0" smtClean="0"/>
              <a:t>独自か？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4525963"/>
          </a:xfrm>
        </p:spPr>
        <p:txBody>
          <a:bodyPr/>
          <a:lstStyle/>
          <a:p>
            <a:r>
              <a:rPr lang="ja-JP" altLang="en-US" sz="2400" dirty="0" smtClean="0"/>
              <a:t>はい</a:t>
            </a:r>
            <a:r>
              <a:rPr lang="ja-JP" altLang="en-US" sz="2400" dirty="0"/>
              <a:t>、独自の技術です。 </a:t>
            </a:r>
          </a:p>
          <a:p>
            <a:r>
              <a:rPr lang="ja-JP" altLang="en-US" sz="2400" dirty="0" smtClean="0"/>
              <a:t>内蔵するコンパレータ</a:t>
            </a:r>
            <a:r>
              <a:rPr lang="ja-JP" altLang="en-US" sz="2400" dirty="0"/>
              <a:t>のコアの巻き方、パーシャルターンの使用する方法が独自です。</a:t>
            </a:r>
            <a:r>
              <a:rPr lang="en-US" altLang="ja-JP" sz="2400" b="1" dirty="0"/>
              <a:t>1992</a:t>
            </a:r>
            <a:r>
              <a:rPr lang="ja-JP" altLang="en-US" sz="2400" b="1" dirty="0"/>
              <a:t>年に市販自動抵抗ブリッジの一号機として</a:t>
            </a:r>
            <a:r>
              <a:rPr lang="en-US" altLang="ja-JP" sz="2400" b="1" dirty="0"/>
              <a:t>6010A</a:t>
            </a:r>
            <a:r>
              <a:rPr lang="ja-JP" altLang="en-US" sz="2400" b="1" dirty="0"/>
              <a:t>を開発・発売</a:t>
            </a:r>
            <a:r>
              <a:rPr lang="ja-JP" altLang="en-US" sz="2400" dirty="0"/>
              <a:t>以来、基本構造に大きな変化はなく、同じシリーズ番号の</a:t>
            </a:r>
            <a:r>
              <a:rPr lang="en-US" altLang="ja-JP" sz="2400" dirty="0"/>
              <a:t>6010D</a:t>
            </a:r>
            <a:r>
              <a:rPr lang="ja-JP" altLang="en-US" sz="2400" dirty="0"/>
              <a:t>を現在紹介中です。このシリーズの抵抗ブリッジは世界の国研機関で標準機種になっています</a:t>
            </a:r>
            <a:r>
              <a:rPr lang="ja-JP" altLang="en-US" sz="2400" dirty="0" smtClean="0"/>
              <a:t>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0124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Q3.</a:t>
            </a:r>
            <a:r>
              <a:rPr lang="ja-JP" altLang="en-US" sz="3200" b="1" dirty="0"/>
              <a:t>競合する抵抗ブリッジに勝っている点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ja-JP" altLang="en-US" sz="1400" dirty="0"/>
              <a:t> </a:t>
            </a:r>
            <a:r>
              <a:rPr lang="ja-JP" altLang="en-US" sz="1800" dirty="0" smtClean="0"/>
              <a:t>実際</a:t>
            </a:r>
            <a:r>
              <a:rPr lang="ja-JP" altLang="en-US" sz="1800" dirty="0"/>
              <a:t>に能力を発揮できるカタログに表記している仕様です。 </a:t>
            </a:r>
          </a:p>
          <a:p>
            <a:r>
              <a:rPr lang="ja-JP" altLang="en-US" sz="1800" dirty="0"/>
              <a:t>評価するデータを収集するまでの時間を、何分もの待機する必要はありません</a:t>
            </a:r>
            <a:r>
              <a:rPr lang="ja-JP" altLang="en-US" sz="1800" dirty="0" smtClean="0"/>
              <a:t>。</a:t>
            </a:r>
            <a:endParaRPr lang="en-US" altLang="ja-JP" sz="1800" dirty="0" smtClean="0"/>
          </a:p>
          <a:p>
            <a:r>
              <a:rPr lang="ja-JP" altLang="en-US" sz="1800" dirty="0" smtClean="0"/>
              <a:t>計測</a:t>
            </a:r>
            <a:r>
              <a:rPr lang="ja-JP" altLang="en-US" sz="1800" dirty="0"/>
              <a:t>回路の経時変化は極めて小さいです。（実証結果　</a:t>
            </a:r>
            <a:r>
              <a:rPr lang="en-US" altLang="ja-JP" sz="1800" dirty="0"/>
              <a:t>3.5</a:t>
            </a:r>
            <a:r>
              <a:rPr lang="ja-JP" altLang="en-US" sz="1800" dirty="0"/>
              <a:t>年、</a:t>
            </a:r>
            <a:r>
              <a:rPr lang="en-US" altLang="ja-JP" sz="1800" dirty="0"/>
              <a:t>10Ω:1Ω</a:t>
            </a:r>
            <a:r>
              <a:rPr lang="ja-JP" altLang="en-US" sz="1800" dirty="0"/>
              <a:t>で　　</a:t>
            </a:r>
            <a:r>
              <a:rPr lang="en-US" altLang="ja-JP" sz="1800" dirty="0"/>
              <a:t>9ppb</a:t>
            </a:r>
            <a:r>
              <a:rPr lang="ja-JP" altLang="en-US" sz="1800" dirty="0"/>
              <a:t>でした。） </a:t>
            </a:r>
          </a:p>
          <a:p>
            <a:r>
              <a:rPr lang="ja-JP" altLang="en-US" sz="1800" dirty="0"/>
              <a:t>比率計測誤差の評価方法は分かりやすいです。（インターチェンジ法） </a:t>
            </a:r>
          </a:p>
          <a:p>
            <a:r>
              <a:rPr lang="ja-JP" altLang="en-US" sz="1800" dirty="0"/>
              <a:t>国内外で運用されている実績</a:t>
            </a:r>
            <a:r>
              <a:rPr lang="ja-JP" altLang="en-US" sz="1800" dirty="0" smtClean="0"/>
              <a:t>豊富。 </a:t>
            </a:r>
            <a:endParaRPr lang="ja-JP" altLang="en-US" sz="1800" dirty="0"/>
          </a:p>
          <a:p>
            <a:r>
              <a:rPr lang="ja-JP" altLang="en-US" sz="1800" dirty="0"/>
              <a:t>弊社は計測器が発揮する能力に自信をもっています。計測特性第三者の機関（カナダ、スイスの国研等）で仕様を評価することは可能と、常に、紹介しています。  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3561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792162"/>
          </a:xfrm>
        </p:spPr>
        <p:txBody>
          <a:bodyPr/>
          <a:lstStyle/>
          <a:p>
            <a:r>
              <a:rPr kumimoji="1" lang="en-US" altLang="ja-JP" sz="2400" dirty="0" smtClean="0"/>
              <a:t>Q4</a:t>
            </a:r>
            <a:r>
              <a:rPr kumimoji="1" lang="ja-JP" altLang="en-US" sz="2400" dirty="0" err="1" smtClean="0"/>
              <a:t>．</a:t>
            </a:r>
            <a:r>
              <a:rPr lang="ja-JP" altLang="en-US" sz="2400" b="1" dirty="0" smtClean="0"/>
              <a:t>抵抗</a:t>
            </a:r>
            <a:r>
              <a:rPr lang="ja-JP" altLang="en-US" sz="2400" b="1" dirty="0"/>
              <a:t>ブリッジの機種決定に当たって、どういう</a:t>
            </a:r>
            <a:r>
              <a:rPr lang="ja-JP" altLang="en-US" sz="2400" b="1" dirty="0" smtClean="0"/>
              <a:t>段取り</a:t>
            </a:r>
            <a:endParaRPr kumimoji="1" lang="ja-JP" altLang="en-US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1600" b="1" dirty="0" smtClean="0"/>
              <a:t>ステップ１．</a:t>
            </a:r>
            <a:r>
              <a:rPr lang="ja-JP" altLang="en-US" sz="1600" dirty="0" smtClean="0"/>
              <a:t>メーカ</a:t>
            </a:r>
            <a:r>
              <a:rPr lang="ja-JP" altLang="en-US" sz="1600" dirty="0"/>
              <a:t>から情報収集します。 </a:t>
            </a:r>
          </a:p>
          <a:p>
            <a:pPr marL="0" indent="0">
              <a:buNone/>
            </a:pPr>
            <a:r>
              <a:rPr lang="ja-JP" altLang="en-US" sz="1600" dirty="0" smtClean="0"/>
              <a:t>その</a:t>
            </a:r>
            <a:r>
              <a:rPr lang="ja-JP" altLang="en-US" sz="1600" dirty="0"/>
              <a:t>とき、以下の質問をします。当該機種は校正機関で活用されていますか？ </a:t>
            </a:r>
          </a:p>
          <a:p>
            <a:pPr marL="0" indent="0">
              <a:buNone/>
            </a:pPr>
            <a:r>
              <a:rPr lang="ja-JP" altLang="en-US" sz="1600" dirty="0" smtClean="0"/>
              <a:t>（差支えなければ</a:t>
            </a:r>
            <a:r>
              <a:rPr lang="ja-JP" altLang="en-US" sz="1600" dirty="0"/>
              <a:t>、）その機関名を教えていただけますか？ </a:t>
            </a:r>
          </a:p>
          <a:p>
            <a:pPr marL="0" indent="0">
              <a:buNone/>
            </a:pPr>
            <a:r>
              <a:rPr lang="ja-JP" altLang="en-US" sz="1600" dirty="0" smtClean="0"/>
              <a:t>あなた</a:t>
            </a:r>
            <a:r>
              <a:rPr lang="ja-JP" altLang="en-US" sz="1600" dirty="0"/>
              <a:t>が選択した機種が日本では初物であるとか、そして実験台ユーザにならないための対策です</a:t>
            </a:r>
            <a:r>
              <a:rPr lang="ja-JP" altLang="en-US" sz="1600" dirty="0" smtClean="0"/>
              <a:t>。</a:t>
            </a:r>
            <a:endParaRPr lang="ja-JP" altLang="en-US" sz="1600" dirty="0"/>
          </a:p>
          <a:p>
            <a:pPr marL="0" indent="0">
              <a:buNone/>
            </a:pPr>
            <a:r>
              <a:rPr lang="ja-JP" altLang="en-US" sz="1600" b="1" dirty="0" smtClean="0"/>
              <a:t>ステップ</a:t>
            </a:r>
            <a:r>
              <a:rPr lang="ja-JP" altLang="en-US" sz="1600" b="1" dirty="0"/>
              <a:t>２</a:t>
            </a:r>
            <a:r>
              <a:rPr lang="ja-JP" altLang="en-US" sz="1600" dirty="0" smtClean="0"/>
              <a:t>：メーカ</a:t>
            </a:r>
            <a:r>
              <a:rPr lang="ja-JP" altLang="en-US" sz="1600" dirty="0"/>
              <a:t>を介さず</a:t>
            </a:r>
            <a:r>
              <a:rPr lang="en-US" altLang="ja-JP" sz="1600" dirty="0"/>
              <a:t>Web</a:t>
            </a:r>
            <a:r>
              <a:rPr lang="ja-JP" altLang="en-US" sz="1600" dirty="0"/>
              <a:t>等で抵抗校正の論文を収集し、検討する計測器のパフォーマンスを確認します。 </a:t>
            </a:r>
          </a:p>
          <a:p>
            <a:pPr marL="0" indent="0">
              <a:buNone/>
            </a:pPr>
            <a:r>
              <a:rPr lang="ja-JP" altLang="en-US" sz="1600" b="1" dirty="0" smtClean="0"/>
              <a:t>ステップ</a:t>
            </a:r>
            <a:r>
              <a:rPr lang="ja-JP" altLang="en-US" sz="1600" b="1" dirty="0"/>
              <a:t>３</a:t>
            </a:r>
            <a:r>
              <a:rPr lang="ja-JP" altLang="en-US" sz="1600" dirty="0"/>
              <a:t>：複数の校正事業者に訪問し、作業方法、計測器を情報収集します。 </a:t>
            </a:r>
          </a:p>
          <a:p>
            <a:pPr marL="0" indent="0">
              <a:buNone/>
            </a:pPr>
            <a:r>
              <a:rPr lang="ja-JP" altLang="en-US" sz="1600" b="1" dirty="0" smtClean="0"/>
              <a:t>ステップ</a:t>
            </a:r>
            <a:r>
              <a:rPr lang="ja-JP" altLang="en-US" sz="1600" b="1" dirty="0"/>
              <a:t>４</a:t>
            </a:r>
            <a:r>
              <a:rPr lang="ja-JP" altLang="en-US" sz="1600" dirty="0"/>
              <a:t>：ステップ１から３までの情報で機種決定に至ります。 </a:t>
            </a:r>
          </a:p>
          <a:p>
            <a:pPr marL="0" indent="0">
              <a:buNone/>
            </a:pPr>
            <a:r>
              <a:rPr lang="ja-JP" altLang="en-US" sz="1600" b="1" dirty="0" smtClean="0"/>
              <a:t>ステップ５</a:t>
            </a:r>
            <a:r>
              <a:rPr lang="ja-JP" altLang="en-US" sz="1600" dirty="0"/>
              <a:t>：できれば計測器の手配には、計測器と</a:t>
            </a:r>
            <a:r>
              <a:rPr lang="ja-JP" altLang="en-US" sz="1600" b="1" dirty="0"/>
              <a:t>第三者の評価結果</a:t>
            </a:r>
            <a:r>
              <a:rPr lang="ja-JP" altLang="en-US" sz="1600" dirty="0"/>
              <a:t>を合わせて手配してください</a:t>
            </a:r>
            <a:r>
              <a:rPr lang="ja-JP" altLang="en-US" sz="1600" dirty="0" smtClean="0"/>
              <a:t>。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57209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24306"/>
            <a:ext cx="6019800" cy="27223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365" y="5206685"/>
            <a:ext cx="4061012" cy="692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365" y="3901631"/>
            <a:ext cx="4397189" cy="995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8554" y="3901631"/>
            <a:ext cx="4397189" cy="569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8554" y="5206685"/>
            <a:ext cx="4061012" cy="5715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0" y="3746646"/>
            <a:ext cx="4558554" cy="242555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95400" y="1024306"/>
            <a:ext cx="655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ウィリアム ワイルドハック賞　受賞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780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219200"/>
            <a:ext cx="6324600" cy="489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295400" y="1024306"/>
            <a:ext cx="655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CLAS</a:t>
            </a:r>
            <a:r>
              <a:rPr kumimoji="1" lang="ja-JP" altLang="en-US" dirty="0" smtClean="0"/>
              <a:t>　認証書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942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3" t="15423" r="7804" b="8565"/>
          <a:stretch/>
        </p:blipFill>
        <p:spPr>
          <a:xfrm>
            <a:off x="208716" y="1066800"/>
            <a:ext cx="8706684" cy="52578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18240" y="1066800"/>
            <a:ext cx="8697159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00B0F0"/>
                </a:solidFill>
              </a:rPr>
              <a:t>メジャーメンツ インターナショナル（</a:t>
            </a:r>
            <a:r>
              <a:rPr lang="en-US" altLang="ja-JP" sz="2000" dirty="0">
                <a:solidFill>
                  <a:srgbClr val="00B0F0"/>
                </a:solidFill>
              </a:rPr>
              <a:t>MI</a:t>
            </a:r>
            <a:r>
              <a:rPr lang="ja-JP" altLang="en-US" sz="2000" dirty="0">
                <a:solidFill>
                  <a:srgbClr val="00B0F0"/>
                </a:solidFill>
              </a:rPr>
              <a:t>）は、</a:t>
            </a:r>
            <a:r>
              <a:rPr lang="en-US" altLang="ja-JP" sz="2000" dirty="0">
                <a:solidFill>
                  <a:srgbClr val="00B0F0"/>
                </a:solidFill>
              </a:rPr>
              <a:t>1987</a:t>
            </a:r>
            <a:r>
              <a:rPr lang="ja-JP" altLang="en-US" sz="2000" dirty="0">
                <a:solidFill>
                  <a:srgbClr val="00B0F0"/>
                </a:solidFill>
              </a:rPr>
              <a:t>年に、計量を科学的に解析し、最先端の工学技術を適用した電気計量標準のトレーサビリティ（日本では</a:t>
            </a:r>
            <a:r>
              <a:rPr lang="en-US" altLang="ja-JP" sz="2000" dirty="0">
                <a:solidFill>
                  <a:srgbClr val="00B0F0"/>
                </a:solidFill>
              </a:rPr>
              <a:t>JCSS)</a:t>
            </a:r>
            <a:r>
              <a:rPr lang="ja-JP" altLang="en-US" sz="2000" dirty="0">
                <a:solidFill>
                  <a:srgbClr val="00B0F0"/>
                </a:solidFill>
              </a:rPr>
              <a:t>を下支えする計測器メーカとして設立しました。 </a:t>
            </a:r>
          </a:p>
          <a:p>
            <a:r>
              <a:rPr lang="ja-JP" altLang="en-US" sz="2000" dirty="0">
                <a:solidFill>
                  <a:srgbClr val="00B0F0"/>
                </a:solidFill>
              </a:rPr>
              <a:t>そして長年に渡り、</a:t>
            </a:r>
            <a:r>
              <a:rPr lang="en-US" altLang="ja-JP" sz="2000" b="1" dirty="0">
                <a:solidFill>
                  <a:srgbClr val="00B0F0"/>
                </a:solidFill>
              </a:rPr>
              <a:t>NCSL</a:t>
            </a:r>
            <a:r>
              <a:rPr lang="ja-JP" altLang="en-US" sz="2000" b="1" dirty="0">
                <a:solidFill>
                  <a:srgbClr val="00B0F0"/>
                </a:solidFill>
              </a:rPr>
              <a:t>や</a:t>
            </a:r>
            <a:r>
              <a:rPr lang="en-US" altLang="ja-JP" sz="2000" b="1" dirty="0">
                <a:solidFill>
                  <a:srgbClr val="00B0F0"/>
                </a:solidFill>
              </a:rPr>
              <a:t>CPEM</a:t>
            </a:r>
            <a:r>
              <a:rPr lang="ja-JP" altLang="en-US" sz="2000" dirty="0" err="1">
                <a:solidFill>
                  <a:srgbClr val="00B0F0"/>
                </a:solidFill>
              </a:rPr>
              <a:t>のような</a:t>
            </a:r>
            <a:r>
              <a:rPr lang="ja-JP" altLang="en-US" sz="2000" dirty="0">
                <a:solidFill>
                  <a:srgbClr val="00B0F0"/>
                </a:solidFill>
              </a:rPr>
              <a:t>国際会議に参加、世界の校正技術者び皆さんに技術報告を行い続けています。</a:t>
            </a:r>
            <a:endParaRPr lang="ja-JP" altLang="en-US" sz="2000" dirty="0">
              <a:solidFill>
                <a:srgbClr val="00B0F0"/>
              </a:solidFill>
              <a:effectLst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08716" y="5464314"/>
            <a:ext cx="413468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2000" dirty="0" smtClean="0">
                <a:solidFill>
                  <a:srgbClr val="00B0F0"/>
                </a:solidFill>
                <a:effectLst/>
              </a:rPr>
              <a:t>会社全景</a:t>
            </a:r>
            <a:endParaRPr lang="en-US" altLang="ja-JP" sz="2000" dirty="0" smtClean="0">
              <a:solidFill>
                <a:srgbClr val="00B0F0"/>
              </a:solidFill>
              <a:effectLst/>
            </a:endParaRPr>
          </a:p>
          <a:p>
            <a:r>
              <a:rPr lang="ja-JP" altLang="en-US" sz="2000" dirty="0" smtClean="0">
                <a:solidFill>
                  <a:srgbClr val="00B0F0"/>
                </a:solidFill>
                <a:effectLst/>
              </a:rPr>
              <a:t>カナダ　オンタリオ　（カナダ　東部）</a:t>
            </a:r>
            <a:endParaRPr lang="ja-JP" altLang="en-US" sz="2000" dirty="0">
              <a:solidFill>
                <a:srgbClr val="00B0F0"/>
              </a:solidFill>
              <a:effectLst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562058" y="5588139"/>
            <a:ext cx="435334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2000" dirty="0" smtClean="0">
                <a:solidFill>
                  <a:srgbClr val="00B0F0"/>
                </a:solidFill>
                <a:effectLst/>
              </a:rPr>
              <a:t>創業者</a:t>
            </a:r>
            <a:endParaRPr lang="en-US" altLang="ja-JP" sz="2000" dirty="0" smtClean="0">
              <a:solidFill>
                <a:srgbClr val="00B0F0"/>
              </a:solidFill>
              <a:effectLst/>
            </a:endParaRPr>
          </a:p>
          <a:p>
            <a:r>
              <a:rPr lang="ja-JP" altLang="en-US" sz="2000" dirty="0" smtClean="0">
                <a:solidFill>
                  <a:srgbClr val="00B0F0"/>
                </a:solidFill>
              </a:rPr>
              <a:t>デュアン ブライン　故アンドリュー ダン</a:t>
            </a:r>
            <a:endParaRPr lang="ja-JP" altLang="en-US" sz="2000" dirty="0">
              <a:solidFill>
                <a:srgbClr val="00B0F0"/>
              </a:solidFill>
              <a:effectLst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3738" y="685800"/>
            <a:ext cx="8816640" cy="31393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 smtClean="0"/>
              <a:t>メジャーメンツ </a:t>
            </a:r>
            <a:r>
              <a:rPr lang="ja-JP" altLang="en-US" b="1" dirty="0"/>
              <a:t>インターナショナル お客様との約束事項</a:t>
            </a:r>
            <a:r>
              <a:rPr lang="ja-JP" altLang="en-US" dirty="0"/>
              <a:t> </a:t>
            </a:r>
          </a:p>
          <a:p>
            <a:r>
              <a:rPr lang="ja-JP" altLang="en-US" dirty="0"/>
              <a:t>★提供製品（製品技術を科学し、開発）をお客様が活用いただけるまでサービス </a:t>
            </a:r>
          </a:p>
          <a:p>
            <a:r>
              <a:rPr lang="ja-JP" altLang="en-US" dirty="0"/>
              <a:t>抵抗校正装置 抵抗ブリッジ、標準抵抗器、シャント抵抗器 </a:t>
            </a:r>
          </a:p>
          <a:p>
            <a:r>
              <a:rPr lang="ja-JP" altLang="en-US" dirty="0"/>
              <a:t>直流電圧校正装置 ポテンショメータ </a:t>
            </a:r>
          </a:p>
          <a:p>
            <a:r>
              <a:rPr lang="ja-JP" altLang="en-US" dirty="0"/>
              <a:t>温度ブリッジ </a:t>
            </a:r>
          </a:p>
          <a:p>
            <a:r>
              <a:rPr lang="ja-JP" altLang="en-US" dirty="0"/>
              <a:t>空気槽 </a:t>
            </a:r>
          </a:p>
          <a:p>
            <a:r>
              <a:rPr lang="en-US" altLang="ja-JP" dirty="0"/>
              <a:t>AC</a:t>
            </a:r>
            <a:r>
              <a:rPr lang="ja-JP" altLang="en-US" dirty="0"/>
              <a:t>機器 計測装置 </a:t>
            </a:r>
          </a:p>
          <a:p>
            <a:r>
              <a:rPr lang="ja-JP" altLang="en-US" dirty="0"/>
              <a:t>★認証を得た公的技術サービス（</a:t>
            </a:r>
            <a:r>
              <a:rPr lang="en-US" altLang="ja-JP" dirty="0"/>
              <a:t>CLAS) </a:t>
            </a:r>
          </a:p>
          <a:p>
            <a:r>
              <a:rPr lang="en-US" altLang="ja-JP" dirty="0"/>
              <a:t>MI</a:t>
            </a:r>
            <a:r>
              <a:rPr lang="ja-JP" altLang="en-US" dirty="0"/>
              <a:t>は、</a:t>
            </a:r>
            <a:r>
              <a:rPr lang="en-US" altLang="ja-JP" dirty="0"/>
              <a:t>ISO 17025</a:t>
            </a:r>
            <a:r>
              <a:rPr lang="ja-JP" altLang="en-US" dirty="0"/>
              <a:t>を含めた各種サービスの認証（</a:t>
            </a:r>
            <a:r>
              <a:rPr lang="en-US" altLang="ja-JP" dirty="0"/>
              <a:t>CLAS</a:t>
            </a:r>
            <a:r>
              <a:rPr lang="ja-JP" altLang="en-US" dirty="0"/>
              <a:t>）を</a:t>
            </a:r>
            <a:r>
              <a:rPr lang="en-US" altLang="ja-JP" dirty="0"/>
              <a:t>SCC</a:t>
            </a:r>
            <a:r>
              <a:rPr lang="ja-JP" altLang="en-US" dirty="0"/>
              <a:t>（カナダ公的機関）から受けています。その中で校正サービスは</a:t>
            </a:r>
            <a:r>
              <a:rPr lang="en-US" altLang="ja-JP" dirty="0"/>
              <a:t>CLAS</a:t>
            </a:r>
            <a:r>
              <a:rPr lang="ja-JP" altLang="en-US" dirty="0"/>
              <a:t>ロゴとして</a:t>
            </a:r>
            <a:r>
              <a:rPr lang="en-US" altLang="ja-JP" dirty="0"/>
              <a:t>JCSS</a:t>
            </a:r>
            <a:r>
              <a:rPr lang="ja-JP" altLang="en-US" dirty="0"/>
              <a:t>と相互承認の関係にあります。</a:t>
            </a:r>
            <a:r>
              <a:rPr lang="ja-JP" altLang="en-US" dirty="0"/>
              <a:t> </a:t>
            </a:r>
          </a:p>
          <a:p>
            <a:r>
              <a:rPr lang="ja-JP" altLang="en-US" dirty="0" smtClean="0"/>
              <a:t>★ </a:t>
            </a:r>
            <a:r>
              <a:rPr lang="ja-JP" altLang="en-US" dirty="0"/>
              <a:t>国際会議（</a:t>
            </a:r>
            <a:r>
              <a:rPr lang="en-US" altLang="ja-JP" dirty="0"/>
              <a:t>NCSLI</a:t>
            </a:r>
            <a:r>
              <a:rPr lang="ja-JP" altLang="en-US" dirty="0" err="1"/>
              <a:t>、</a:t>
            </a:r>
            <a:r>
              <a:rPr lang="en-US" altLang="ja-JP" dirty="0" err="1"/>
              <a:t>CPEM,Tempmeko</a:t>
            </a:r>
            <a:r>
              <a:rPr lang="ja-JP" altLang="en-US" dirty="0"/>
              <a:t>等）で技術報告 </a:t>
            </a:r>
          </a:p>
        </p:txBody>
      </p:sp>
    </p:spTree>
    <p:extLst>
      <p:ext uri="{BB962C8B-B14F-4D97-AF65-F5344CB8AC3E}">
        <p14:creationId xmlns:p14="http://schemas.microsoft.com/office/powerpoint/2010/main" val="2483036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88022" y="2622394"/>
            <a:ext cx="5022183" cy="1410939"/>
            <a:chOff x="-68794" y="1612416"/>
            <a:chExt cx="8679394" cy="24384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8794" y="2342964"/>
              <a:ext cx="2872684" cy="977305"/>
            </a:xfrm>
            <a:prstGeom prst="rect">
              <a:avLst/>
            </a:prstGeom>
          </p:spPr>
        </p:pic>
        <p:pic>
          <p:nvPicPr>
            <p:cNvPr id="1028" name="Picture 4" descr="https://pbs.twimg.com/profile_images/378800000708178749/e6ae29c5ecc844704e227dc711f2ed7a.jpe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1612416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www.speciation.net/md/000/002/098/th_nmijlogo2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0233" y="1850541"/>
              <a:ext cx="3095625" cy="1962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28" y="1209452"/>
            <a:ext cx="8229600" cy="1143000"/>
          </a:xfrm>
        </p:spPr>
        <p:txBody>
          <a:bodyPr/>
          <a:lstStyle/>
          <a:p>
            <a:r>
              <a:rPr lang="ja-JP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メジャーメンツインターナショナル</a:t>
            </a:r>
            <a:r>
              <a:rPr lang="en-US" altLang="ja-JP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altLang="ja-JP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altLang="ja-JP" sz="2400" b="1" dirty="0" smtClean="0">
                <a:solidFill>
                  <a:srgbClr val="C00000"/>
                </a:solidFill>
              </a:rPr>
              <a:t>SI</a:t>
            </a:r>
            <a:r>
              <a:rPr lang="ja-JP" altLang="en-US" sz="2400" b="1" dirty="0" smtClean="0">
                <a:solidFill>
                  <a:srgbClr val="C00000"/>
                </a:solidFill>
              </a:rPr>
              <a:t>単位から現場までのトレーサビリティをサポート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1" y="5549677"/>
            <a:ext cx="585354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/>
              <a:t>製品</a:t>
            </a:r>
            <a:r>
              <a:rPr lang="en-US" sz="3600" dirty="0" smtClean="0"/>
              <a:t> &amp; </a:t>
            </a:r>
            <a:r>
              <a:rPr lang="ja-JP" altLang="en-US" sz="3600" dirty="0" smtClean="0"/>
              <a:t>サービス</a:t>
            </a:r>
            <a:endParaRPr lang="en-US" sz="3600" dirty="0"/>
          </a:p>
        </p:txBody>
      </p:sp>
      <p:pic>
        <p:nvPicPr>
          <p:cNvPr id="1032" name="Picture 8" descr="http://technical-sys.com/wp-content/uploads/2014/08/MI_big1-300x15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0252" y="4201443"/>
            <a:ext cx="1669772" cy="83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Arrow 14"/>
          <p:cNvSpPr/>
          <p:nvPr/>
        </p:nvSpPr>
        <p:spPr>
          <a:xfrm rot="5400000">
            <a:off x="4276876" y="3800995"/>
            <a:ext cx="444476" cy="305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Image result for nrc canada logo"/>
          <p:cNvSpPr>
            <a:spLocks noChangeAspect="1" noChangeArrowheads="1"/>
          </p:cNvSpPr>
          <p:nvPr/>
        </p:nvSpPr>
        <p:spPr bwMode="auto">
          <a:xfrm>
            <a:off x="6189750" y="762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400000">
            <a:off x="4276876" y="5174628"/>
            <a:ext cx="444476" cy="305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2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 descr="http://technical-sys.com/wp-content/uploads/2014/08/MI_big1-300x1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0689" y="4876800"/>
            <a:ext cx="1189476" cy="59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35596"/>
            <a:ext cx="9144000" cy="671172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MI </a:t>
            </a:r>
            <a:r>
              <a:rPr lang="ja-JP" altLang="en-US" sz="2800" dirty="0" smtClean="0">
                <a:solidFill>
                  <a:srgbClr val="FF0000"/>
                </a:solidFill>
              </a:rPr>
              <a:t>サービス：直流校正の技術を要求する標準の世界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705" y="4226145"/>
            <a:ext cx="3201898" cy="1255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5682" y="4207806"/>
            <a:ext cx="1803470" cy="13165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5269" y="5810757"/>
            <a:ext cx="4592731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/>
              <a:t>製品</a:t>
            </a:r>
            <a:r>
              <a:rPr lang="en-US" sz="2800" dirty="0" smtClean="0"/>
              <a:t>  &amp; </a:t>
            </a:r>
            <a:r>
              <a:rPr lang="ja-JP" altLang="en-US" sz="2800" dirty="0" smtClean="0"/>
              <a:t>サービス</a:t>
            </a:r>
            <a:endParaRPr lang="en-US" sz="2800" dirty="0"/>
          </a:p>
        </p:txBody>
      </p:sp>
      <p:sp>
        <p:nvSpPr>
          <p:cNvPr id="9" name="Bent Arrow 8"/>
          <p:cNvSpPr/>
          <p:nvPr/>
        </p:nvSpPr>
        <p:spPr>
          <a:xfrm>
            <a:off x="4193212" y="2513068"/>
            <a:ext cx="959486" cy="1731082"/>
          </a:xfrm>
          <a:prstGeom prst="bentArrow">
            <a:avLst>
              <a:gd name="adj1" fmla="val 15901"/>
              <a:gd name="adj2" fmla="val 25000"/>
              <a:gd name="adj3" fmla="val 2318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 rot="10800000" flipH="1">
            <a:off x="2102895" y="4337007"/>
            <a:ext cx="881000" cy="631531"/>
          </a:xfrm>
          <a:prstGeom prst="bentArrow">
            <a:avLst>
              <a:gd name="adj1" fmla="val 25000"/>
              <a:gd name="adj2" fmla="val 18548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rot="5400000">
            <a:off x="7335892" y="2717636"/>
            <a:ext cx="1080523" cy="1143000"/>
          </a:xfrm>
          <a:prstGeom prst="bentArrow">
            <a:avLst>
              <a:gd name="adj1" fmla="val 15901"/>
              <a:gd name="adj2" fmla="val 25000"/>
              <a:gd name="adj3" fmla="val 23180"/>
              <a:gd name="adj4" fmla="val 455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 rot="10800000">
            <a:off x="7045682" y="5715000"/>
            <a:ext cx="1257301" cy="534519"/>
          </a:xfrm>
          <a:prstGeom prst="bentArrow">
            <a:avLst>
              <a:gd name="adj1" fmla="val 30616"/>
              <a:gd name="adj2" fmla="val 36956"/>
              <a:gd name="adj3" fmla="val 23180"/>
              <a:gd name="adj4" fmla="val 455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5400000">
            <a:off x="1803458" y="2680410"/>
            <a:ext cx="908005" cy="271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72609" y="1700375"/>
            <a:ext cx="1569661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/>
              <a:t>国研校正機関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1066799" y="1604368"/>
            <a:ext cx="2995489" cy="395823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56" t="10183" r="12196" b="8918"/>
          <a:stretch/>
        </p:blipFill>
        <p:spPr>
          <a:xfrm>
            <a:off x="5283621" y="2057736"/>
            <a:ext cx="1877410" cy="15840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453" y="3346407"/>
            <a:ext cx="1203422" cy="902566"/>
          </a:xfrm>
          <a:prstGeom prst="rect">
            <a:avLst/>
          </a:prstGeom>
        </p:spPr>
      </p:pic>
      <p:pic>
        <p:nvPicPr>
          <p:cNvPr id="19" name="Picture 8" descr="http://technical-sys.com/wp-content/uploads/2014/08/MI_big1-300x15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24" y="2687017"/>
            <a:ext cx="983142" cy="49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technical-sys.com/wp-content/uploads/2014/08/MI_big1-300x15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9705" y="3489652"/>
            <a:ext cx="983142" cy="49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64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dirty="0" smtClean="0"/>
              <a:t>SI </a:t>
            </a:r>
            <a:r>
              <a:rPr lang="ja-JP" altLang="en-US" dirty="0" smtClean="0"/>
              <a:t>単位</a:t>
            </a:r>
            <a:r>
              <a:rPr lang="en-US" dirty="0" smtClean="0"/>
              <a:t>  </a:t>
            </a:r>
            <a:r>
              <a:rPr lang="el-GR" dirty="0" smtClean="0"/>
              <a:t>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96306"/>
            <a:ext cx="5410200" cy="4038600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抵抗は</a:t>
            </a:r>
            <a:r>
              <a:rPr lang="en-US" altLang="ja-JP" sz="2400" dirty="0" smtClean="0"/>
              <a:t>SI</a:t>
            </a:r>
            <a:r>
              <a:rPr lang="ja-JP" altLang="en-US" sz="2400" dirty="0" smtClean="0"/>
              <a:t>単位の一つです。</a:t>
            </a:r>
            <a:endParaRPr lang="en-US" sz="2400" dirty="0" smtClean="0"/>
          </a:p>
          <a:p>
            <a:r>
              <a:rPr lang="en-US" altLang="ja-JP" sz="2400" dirty="0" smtClean="0"/>
              <a:t>1990</a:t>
            </a:r>
            <a:r>
              <a:rPr lang="ja-JP" altLang="en-US" sz="2400" dirty="0" smtClean="0"/>
              <a:t>年から、量子ホール効果を使って高精度、高再現性のある抵抗値を定義しています。</a:t>
            </a:r>
            <a:endParaRPr lang="en-US" sz="2400" dirty="0" smtClean="0"/>
          </a:p>
          <a:p>
            <a:pPr lvl="1"/>
            <a:r>
              <a:rPr lang="en-US" sz="2000" dirty="0" smtClean="0"/>
              <a:t>12.906 </a:t>
            </a:r>
            <a:r>
              <a:rPr lang="en-US" sz="2000" dirty="0" err="1" smtClean="0"/>
              <a:t>kohms</a:t>
            </a:r>
            <a:r>
              <a:rPr lang="en-US" sz="2000" dirty="0" smtClean="0"/>
              <a:t>, ~± 2 parts in 10</a:t>
            </a:r>
            <a:r>
              <a:rPr lang="en-US" sz="2000" baseline="30000" dirty="0" smtClean="0"/>
              <a:t>9</a:t>
            </a:r>
          </a:p>
          <a:p>
            <a:r>
              <a:rPr lang="ja-JP" altLang="en-US" sz="2400" dirty="0" smtClean="0"/>
              <a:t>量子ホールの出力は比較校正で　　ワーキングスタンダードの安定性確認を行います。</a:t>
            </a:r>
            <a:endParaRPr lang="en-US" sz="2400" dirty="0" smtClean="0"/>
          </a:p>
          <a:p>
            <a:pPr lvl="1"/>
            <a:r>
              <a:rPr lang="en-US" sz="2000" dirty="0" smtClean="0"/>
              <a:t>For example:  transfer traceability </a:t>
            </a:r>
            <a:r>
              <a:rPr lang="en-US" sz="2000" u="sng" dirty="0" smtClean="0"/>
              <a:t>at 1 </a:t>
            </a:r>
            <a:r>
              <a:rPr lang="en-US" sz="2000" u="sng" dirty="0" err="1" smtClean="0"/>
              <a:t>kohm</a:t>
            </a:r>
            <a:r>
              <a:rPr lang="en-US" sz="2000" u="sng" dirty="0" smtClean="0"/>
              <a:t> is </a:t>
            </a:r>
            <a:r>
              <a:rPr lang="en-US" sz="2000" u="sng" dirty="0"/>
              <a:t>~± </a:t>
            </a:r>
            <a:r>
              <a:rPr lang="en-US" sz="2000" u="sng" dirty="0" smtClean="0"/>
              <a:t>0.02 </a:t>
            </a:r>
            <a:r>
              <a:rPr lang="en-US" sz="2000" u="sng" dirty="0"/>
              <a:t>parts in </a:t>
            </a:r>
            <a:r>
              <a:rPr lang="en-US" sz="2000" u="sng" dirty="0" smtClean="0"/>
              <a:t>10</a:t>
            </a:r>
            <a:r>
              <a:rPr lang="en-US" sz="2000" u="sng" baseline="30000" dirty="0" smtClean="0"/>
              <a:t>6</a:t>
            </a:r>
            <a:endParaRPr lang="en-US" sz="2000" u="sng" baseline="30000" dirty="0"/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7359" y="2087700"/>
            <a:ext cx="3140075" cy="477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0550" y="1733550"/>
            <a:ext cx="11398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63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88" y="1539976"/>
            <a:ext cx="8534400" cy="38223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6" y="990600"/>
            <a:ext cx="8977424" cy="701776"/>
          </a:xfrm>
        </p:spPr>
        <p:txBody>
          <a:bodyPr/>
          <a:lstStyle/>
          <a:p>
            <a:r>
              <a:rPr lang="ja-JP" altLang="en-US" sz="2800" b="1" dirty="0" smtClean="0"/>
              <a:t>メジャーメンツ インターナショナルの製品郡（抵抗）</a:t>
            </a:r>
            <a:endParaRPr lang="en-US" sz="28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1217" y="5410200"/>
            <a:ext cx="8229600" cy="80984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サポートできる抵抗計測範囲は</a:t>
            </a:r>
            <a:r>
              <a:rPr lang="en-US" sz="2400" dirty="0" smtClean="0"/>
              <a:t> </a:t>
            </a:r>
            <a:r>
              <a:rPr lang="en-US" altLang="ja-JP" sz="2400" dirty="0" smtClean="0"/>
              <a:t>10</a:t>
            </a:r>
            <a:r>
              <a:rPr lang="ja-JP" altLang="en-US" sz="2400" dirty="0" smtClean="0"/>
              <a:t>の</a:t>
            </a:r>
            <a:r>
              <a:rPr lang="en-US" sz="2400" dirty="0" smtClean="0"/>
              <a:t>21</a:t>
            </a:r>
            <a:r>
              <a:rPr lang="ja-JP" altLang="en-US" sz="2400" dirty="0" smtClean="0"/>
              <a:t>乗のオーダ。</a:t>
            </a:r>
            <a:endParaRPr lang="en-US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計測不確かさはサブ</a:t>
            </a:r>
            <a:r>
              <a:rPr lang="en-US" altLang="ja-JP" sz="2400" dirty="0" smtClean="0"/>
              <a:t>PPM</a:t>
            </a:r>
            <a:r>
              <a:rPr lang="ja-JP" altLang="en-US" sz="2400" dirty="0" smtClean="0"/>
              <a:t>からパーセント。</a:t>
            </a:r>
            <a:endParaRPr lang="en-US" sz="2400" dirty="0" smtClean="0"/>
          </a:p>
          <a:p>
            <a:r>
              <a:rPr lang="en-US" sz="2000" dirty="0" smtClean="0"/>
              <a:t>(MI </a:t>
            </a:r>
            <a:r>
              <a:rPr lang="ja-JP" altLang="en-US" sz="2000" dirty="0" smtClean="0"/>
              <a:t>の計測器　不確かさは　</a:t>
            </a:r>
            <a:r>
              <a:rPr lang="en-US" altLang="ja-JP" sz="2000" dirty="0" smtClean="0"/>
              <a:t>20ppb</a:t>
            </a:r>
            <a:r>
              <a:rPr lang="ja-JP" altLang="en-US" sz="2000" dirty="0" smtClean="0"/>
              <a:t>～</a:t>
            </a:r>
            <a:r>
              <a:rPr lang="en-US" sz="2000" dirty="0" smtClean="0"/>
              <a:t> 600 u</a:t>
            </a:r>
            <a:r>
              <a:rPr lang="el-GR" sz="2000" dirty="0" smtClean="0"/>
              <a:t>Ω</a:t>
            </a:r>
            <a:r>
              <a:rPr lang="en-US" sz="2000" dirty="0" smtClean="0"/>
              <a:t>/</a:t>
            </a:r>
            <a:r>
              <a:rPr lang="el-GR" sz="2000" dirty="0" smtClean="0"/>
              <a:t>Ω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714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1066800"/>
            <a:ext cx="8686800" cy="1470025"/>
          </a:xfrm>
        </p:spPr>
        <p:txBody>
          <a:bodyPr/>
          <a:lstStyle/>
          <a:p>
            <a:r>
              <a:rPr lang="ja-JP" altLang="en-US" sz="4000" dirty="0" smtClean="0"/>
              <a:t>低抵抗校正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2000" b="1" dirty="0">
                <a:solidFill>
                  <a:srgbClr val="00B0F0"/>
                </a:solidFill>
              </a:rPr>
              <a:t>電流比較型抵抗ブリッジ </a:t>
            </a:r>
            <a:r>
              <a:rPr lang="en-US" altLang="ja-JP" sz="2000" b="1" dirty="0">
                <a:solidFill>
                  <a:srgbClr val="00B0F0"/>
                </a:solidFill>
              </a:rPr>
              <a:t>6010D </a:t>
            </a:r>
            <a:r>
              <a:rPr lang="ja-JP" altLang="en-US" sz="2000" b="1" dirty="0">
                <a:solidFill>
                  <a:srgbClr val="00B0F0"/>
                </a:solidFill>
              </a:rPr>
              <a:t>の概要説明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967807"/>
            <a:ext cx="6400800" cy="1752600"/>
          </a:xfrm>
        </p:spPr>
        <p:txBody>
          <a:bodyPr/>
          <a:lstStyle/>
          <a:p>
            <a:r>
              <a:rPr lang="en-US" dirty="0" smtClean="0"/>
              <a:t>1 </a:t>
            </a:r>
            <a:r>
              <a:rPr lang="el-GR" dirty="0" smtClean="0"/>
              <a:t>μΩ</a:t>
            </a:r>
            <a:r>
              <a:rPr lang="en-US" dirty="0"/>
              <a:t> – </a:t>
            </a:r>
            <a:r>
              <a:rPr lang="en-US" dirty="0" smtClean="0"/>
              <a:t>10 k</a:t>
            </a:r>
            <a:r>
              <a:rPr lang="el-GR" dirty="0" smtClean="0"/>
              <a:t>Ω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6" y="2667001"/>
            <a:ext cx="9017169" cy="40385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85800" y="3200400"/>
            <a:ext cx="4343400" cy="34290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7516" y="1049635"/>
            <a:ext cx="9116484" cy="5736630"/>
            <a:chOff x="27516" y="1049635"/>
            <a:chExt cx="9116484" cy="5736630"/>
          </a:xfrm>
        </p:grpSpPr>
        <p:sp>
          <p:nvSpPr>
            <p:cNvPr id="90" name="TextBox 89"/>
            <p:cNvSpPr txBox="1"/>
            <p:nvPr/>
          </p:nvSpPr>
          <p:spPr>
            <a:xfrm>
              <a:off x="2464960" y="6324600"/>
              <a:ext cx="6040436" cy="46166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400" dirty="0" smtClean="0"/>
                <a:t>直流コンパレータブリッジを通して校正する。</a:t>
              </a:r>
              <a:endParaRPr lang="en-US" sz="2400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6602" b="6874"/>
            <a:stretch/>
          </p:blipFill>
          <p:spPr>
            <a:xfrm>
              <a:off x="27516" y="1114981"/>
              <a:ext cx="9116484" cy="520961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629400" y="1049635"/>
              <a:ext cx="2286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&lt;</a:t>
              </a:r>
              <a:endPara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4" name="正方形/長方形 3"/>
          <p:cNvSpPr/>
          <p:nvPr/>
        </p:nvSpPr>
        <p:spPr>
          <a:xfrm>
            <a:off x="1028700" y="921603"/>
            <a:ext cx="66675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en-US" altLang="ja-JP" sz="2400" dirty="0" smtClean="0">
                <a:solidFill>
                  <a:srgbClr val="00B0F0"/>
                </a:solidFill>
              </a:rPr>
              <a:t>100k </a:t>
            </a:r>
            <a:r>
              <a:rPr kumimoji="1" lang="en-US" altLang="ja-JP" sz="2400" dirty="0">
                <a:solidFill>
                  <a:srgbClr val="00B0F0"/>
                </a:solidFill>
              </a:rPr>
              <a:t>Ω</a:t>
            </a:r>
            <a:r>
              <a:rPr kumimoji="1" lang="ja-JP" altLang="en-US" sz="2400" dirty="0" smtClean="0">
                <a:solidFill>
                  <a:srgbClr val="00B0F0"/>
                </a:solidFill>
              </a:rPr>
              <a:t>以下の</a:t>
            </a:r>
            <a:r>
              <a:rPr kumimoji="1" lang="ja-JP" altLang="en-US" sz="2400" dirty="0">
                <a:solidFill>
                  <a:srgbClr val="00B0F0"/>
                </a:solidFill>
              </a:rPr>
              <a:t>抵抗トレーサビリティの維持には</a:t>
            </a:r>
            <a:endParaRPr kumimoji="1" lang="en-US" altLang="ja-JP" sz="2400" dirty="0">
              <a:solidFill>
                <a:srgbClr val="00B0F0"/>
              </a:solidFill>
            </a:endParaRPr>
          </a:p>
          <a:p>
            <a:r>
              <a:rPr kumimoji="1" lang="en-US" altLang="ja-JP" sz="2400" dirty="0" err="1" smtClean="0">
                <a:solidFill>
                  <a:srgbClr val="00B0F0"/>
                </a:solidFill>
              </a:rPr>
              <a:t>Accubridge</a:t>
            </a:r>
            <a:r>
              <a:rPr kumimoji="1" lang="ja-JP" altLang="en-US" sz="2400" dirty="0" smtClean="0">
                <a:solidFill>
                  <a:srgbClr val="00B0F0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00B0F0"/>
                </a:solidFill>
              </a:rPr>
              <a:t>6010D</a:t>
            </a:r>
            <a:r>
              <a:rPr kumimoji="1" lang="ja-JP" altLang="en-US" sz="2400" dirty="0" smtClean="0">
                <a:solidFill>
                  <a:srgbClr val="00B0F0"/>
                </a:solidFill>
              </a:rPr>
              <a:t>を活用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b="1" dirty="0"/>
        </a:defPPr>
      </a:lstStyle>
    </a:txDef>
  </a:objectDefaults>
  <a:extraClrSchemeLst/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</Template>
  <TotalTime>12670</TotalTime>
  <Words>1058</Words>
  <Application>Microsoft Office PowerPoint</Application>
  <PresentationFormat>画面に合わせる (4:3)</PresentationFormat>
  <Paragraphs>153</Paragraphs>
  <Slides>29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8</vt:i4>
      </vt:variant>
      <vt:variant>
        <vt:lpstr>スライド タイトル</vt:lpstr>
      </vt:variant>
      <vt:variant>
        <vt:i4>29</vt:i4>
      </vt:variant>
    </vt:vector>
  </HeadingPairs>
  <TitlesOfParts>
    <vt:vector size="37" baseType="lpstr">
      <vt:lpstr>mi</vt:lpstr>
      <vt:lpstr>2_Custom Design</vt:lpstr>
      <vt:lpstr>3_Custom Design</vt:lpstr>
      <vt:lpstr>4_Custom Design</vt:lpstr>
      <vt:lpstr>5_Custom Design</vt:lpstr>
      <vt:lpstr>6_Custom Design</vt:lpstr>
      <vt:lpstr>1_Custom Design</vt:lpstr>
      <vt:lpstr>Custom Design</vt:lpstr>
      <vt:lpstr>メジャーメンツインターナショナルの計測技術紹介 電流比較型抵抗ブリッジ 6010D の概要説明</vt:lpstr>
      <vt:lpstr>PowerPoint プレゼンテーション</vt:lpstr>
      <vt:lpstr>PowerPoint プレゼンテーション</vt:lpstr>
      <vt:lpstr>メジャーメンツインターナショナル SI単位から現場までのトレーサビリティをサポート</vt:lpstr>
      <vt:lpstr>MI サービス：直流校正の技術を要求する標準の世界</vt:lpstr>
      <vt:lpstr>SI 単位  Ω</vt:lpstr>
      <vt:lpstr>メジャーメンツ インターナショナルの製品郡（抵抗）</vt:lpstr>
      <vt:lpstr>低抵抗校正 電流比較型抵抗ブリッジ 6010D の概要説明</vt:lpstr>
      <vt:lpstr>PowerPoint プレゼンテーション</vt:lpstr>
      <vt:lpstr>PowerPoint プレゼンテーション</vt:lpstr>
      <vt:lpstr>6010 計測不確かさ</vt:lpstr>
      <vt:lpstr>High Resistance Measurement Systems</vt:lpstr>
      <vt:lpstr>10k Ωから１０GΩの抵抗トレーサビリティの維持にはバイナリー電圧分圧器を活用</vt:lpstr>
      <vt:lpstr>PowerPoint プレゼンテーション</vt:lpstr>
      <vt:lpstr>超高抵抗校正</vt:lpstr>
      <vt:lpstr>デュアルソースブリッジ (DSB)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The AccuLoss Systems</vt:lpstr>
      <vt:lpstr>よく聞かれる質問 　１ </vt:lpstr>
      <vt:lpstr>Q2.　直流抵抗ブリッジはMI独自か？</vt:lpstr>
      <vt:lpstr>Q3.競合する抵抗ブリッジに勝っている点</vt:lpstr>
      <vt:lpstr>Q4．抵抗ブリッジの機種決定に当たって、どういう段取り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Resistance Measurement Systems</dc:title>
  <dc:creator>MI Inc</dc:creator>
  <cp:lastModifiedBy>FJ-USER</cp:lastModifiedBy>
  <cp:revision>144</cp:revision>
  <cp:lastPrinted>2018-02-12T05:59:10Z</cp:lastPrinted>
  <dcterms:created xsi:type="dcterms:W3CDTF">2015-03-24T12:21:38Z</dcterms:created>
  <dcterms:modified xsi:type="dcterms:W3CDTF">2018-02-15T01:45:17Z</dcterms:modified>
</cp:coreProperties>
</file>